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4"/>
  </p:notesMasterIdLst>
  <p:sldIdLst>
    <p:sldId id="259" r:id="rId2"/>
    <p:sldId id="260" r:id="rId3"/>
    <p:sldId id="261" r:id="rId4"/>
    <p:sldId id="262" r:id="rId5"/>
    <p:sldId id="263" r:id="rId6"/>
    <p:sldId id="264" r:id="rId7"/>
    <p:sldId id="266" r:id="rId8"/>
    <p:sldId id="265" r:id="rId9"/>
    <p:sldId id="268" r:id="rId10"/>
    <p:sldId id="267" r:id="rId11"/>
    <p:sldId id="269" r:id="rId12"/>
    <p:sldId id="270" r:id="rId13"/>
  </p:sldIdLst>
  <p:sldSz cx="12192000" cy="6858000"/>
  <p:notesSz cx="6797675" cy="9926638"/>
  <p:embeddedFontLst>
    <p:embeddedFont>
      <p:font typeface="Gotham Pro Black" panose="02000903040000020004" pitchFamily="50" charset="0"/>
      <p:regular r:id="rId15"/>
      <p:italic r:id="rId16"/>
    </p:embeddedFont>
    <p:embeddedFont>
      <p:font typeface="Cambria Math" panose="02040503050406030204" pitchFamily="18" charset="0"/>
      <p:regular r:id="rId17"/>
    </p:embeddedFont>
    <p:embeddedFont>
      <p:font typeface="Muller Regular" charset="0"/>
      <p:regular r:id="rId18"/>
    </p:embeddedFont>
    <p:embeddedFont>
      <p:font typeface="Montserrat" panose="00000500000000000000" pitchFamily="2" charset="0"/>
      <p:regular r:id="rId19"/>
      <p:bold r:id="rId20"/>
      <p:italic r:id="rId21"/>
      <p:boldItalic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Muller Bold" charset="0"/>
      <p:bold r:id="rId27"/>
    </p:embeddedFont>
    <p:embeddedFont>
      <p:font typeface="Montserrat SemiBold" panose="00000700000000000000" pitchFamily="2" charset="0"/>
      <p:bold r:id="rId28"/>
      <p:boldItalic r:id="rId29"/>
    </p:embeddedFont>
    <p:embeddedFont>
      <p:font typeface="Gotham Pro" panose="02000503040000020004" pitchFamily="50" charset="0"/>
      <p:regular r:id="rId30"/>
      <p:bold r:id="rId31"/>
      <p:italic r:id="rId32"/>
      <p:boldItalic r:id="rId33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52525"/>
    <a:srgbClr val="5E569F"/>
    <a:srgbClr val="2324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>
      <p:cViewPr varScale="1">
        <p:scale>
          <a:sx n="113" d="100"/>
          <a:sy n="113" d="100"/>
        </p:scale>
        <p:origin x="384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21" Type="http://schemas.openxmlformats.org/officeDocument/2006/relationships/font" Target="fonts/font7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font" Target="fonts/font19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font" Target="fonts/font18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2.png>
</file>

<file path=ppt/media/image3.png>
</file>

<file path=ppt/media/image3.svg>
</file>

<file path=ppt/media/image4.jpeg>
</file>

<file path=ppt/media/image5.png>
</file>

<file path=ppt/media/image5.sv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B9F66C-07AC-4584-B835-8FFAE970DEF3}" type="datetimeFigureOut">
              <a:rPr lang="ru-RU" smtClean="0"/>
              <a:pPr/>
              <a:t>06.04.2022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79450" y="4776788"/>
            <a:ext cx="5438775" cy="39084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49688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90A480-F775-47FD-952C-181CE0157ECF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01254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:notes"/>
          <p:cNvSpPr txBox="1">
            <a:spLocks noGrp="1"/>
          </p:cNvSpPr>
          <p:nvPr>
            <p:ph type="body" idx="1"/>
          </p:nvPr>
        </p:nvSpPr>
        <p:spPr>
          <a:xfrm>
            <a:off x="679450" y="4776788"/>
            <a:ext cx="5438775" cy="390842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534238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:notes"/>
          <p:cNvSpPr txBox="1">
            <a:spLocks noGrp="1"/>
          </p:cNvSpPr>
          <p:nvPr>
            <p:ph type="body" idx="1"/>
          </p:nvPr>
        </p:nvSpPr>
        <p:spPr>
          <a:xfrm>
            <a:off x="679450" y="4776788"/>
            <a:ext cx="5438775" cy="390842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435348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:notes"/>
          <p:cNvSpPr txBox="1">
            <a:spLocks noGrp="1"/>
          </p:cNvSpPr>
          <p:nvPr>
            <p:ph type="body" idx="1"/>
          </p:nvPr>
        </p:nvSpPr>
        <p:spPr>
          <a:xfrm>
            <a:off x="679450" y="4776788"/>
            <a:ext cx="5438775" cy="390842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310571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:notes"/>
          <p:cNvSpPr txBox="1">
            <a:spLocks noGrp="1"/>
          </p:cNvSpPr>
          <p:nvPr>
            <p:ph type="body" idx="1"/>
          </p:nvPr>
        </p:nvSpPr>
        <p:spPr>
          <a:xfrm>
            <a:off x="679450" y="4776788"/>
            <a:ext cx="5438775" cy="390842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135780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:notes"/>
          <p:cNvSpPr txBox="1">
            <a:spLocks noGrp="1"/>
          </p:cNvSpPr>
          <p:nvPr>
            <p:ph type="body" idx="1"/>
          </p:nvPr>
        </p:nvSpPr>
        <p:spPr>
          <a:xfrm>
            <a:off x="679450" y="4776788"/>
            <a:ext cx="5438775" cy="390842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197236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:notes"/>
          <p:cNvSpPr txBox="1">
            <a:spLocks noGrp="1"/>
          </p:cNvSpPr>
          <p:nvPr>
            <p:ph type="body" idx="1"/>
          </p:nvPr>
        </p:nvSpPr>
        <p:spPr>
          <a:xfrm>
            <a:off x="679450" y="4776788"/>
            <a:ext cx="5438775" cy="390842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953944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:notes"/>
          <p:cNvSpPr txBox="1">
            <a:spLocks noGrp="1"/>
          </p:cNvSpPr>
          <p:nvPr>
            <p:ph type="body" idx="1"/>
          </p:nvPr>
        </p:nvSpPr>
        <p:spPr>
          <a:xfrm>
            <a:off x="679450" y="4776788"/>
            <a:ext cx="5438775" cy="390842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227240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:notes"/>
          <p:cNvSpPr txBox="1">
            <a:spLocks noGrp="1"/>
          </p:cNvSpPr>
          <p:nvPr>
            <p:ph type="body" idx="1"/>
          </p:nvPr>
        </p:nvSpPr>
        <p:spPr>
          <a:xfrm>
            <a:off x="679450" y="4776788"/>
            <a:ext cx="5438775" cy="390842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201676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:notes"/>
          <p:cNvSpPr txBox="1">
            <a:spLocks noGrp="1"/>
          </p:cNvSpPr>
          <p:nvPr>
            <p:ph type="body" idx="1"/>
          </p:nvPr>
        </p:nvSpPr>
        <p:spPr>
          <a:xfrm>
            <a:off x="679450" y="4776788"/>
            <a:ext cx="5438775" cy="390842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740829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:notes"/>
          <p:cNvSpPr txBox="1">
            <a:spLocks noGrp="1"/>
          </p:cNvSpPr>
          <p:nvPr>
            <p:ph type="body" idx="1"/>
          </p:nvPr>
        </p:nvSpPr>
        <p:spPr>
          <a:xfrm>
            <a:off x="679450" y="4776788"/>
            <a:ext cx="5438775" cy="390842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589825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:notes"/>
          <p:cNvSpPr txBox="1">
            <a:spLocks noGrp="1"/>
          </p:cNvSpPr>
          <p:nvPr>
            <p:ph type="body" idx="1"/>
          </p:nvPr>
        </p:nvSpPr>
        <p:spPr>
          <a:xfrm>
            <a:off x="679450" y="4776788"/>
            <a:ext cx="5438775" cy="390842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87910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svg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914400" y="2130426"/>
            <a:ext cx="10363200" cy="14700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Название доклада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828800" y="548680"/>
            <a:ext cx="8534400" cy="720081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  <a:latin typeface="Muller Regular" pitchFamily="50" charset="-5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dirty="0"/>
              <a:t>Название вуза</a:t>
            </a:r>
            <a:br>
              <a:rPr lang="ru-RU" dirty="0"/>
            </a:br>
            <a:r>
              <a:rPr lang="ru-RU" dirty="0"/>
              <a:t>факультет</a:t>
            </a:r>
          </a:p>
        </p:txBody>
      </p:sp>
      <p:grpSp>
        <p:nvGrpSpPr>
          <p:cNvPr id="23" name="Группа 22">
            <a:extLst>
              <a:ext uri="{FF2B5EF4-FFF2-40B4-BE49-F238E27FC236}">
                <a16:creationId xmlns:a16="http://schemas.microsoft.com/office/drawing/2014/main" id="{EA314508-C2CC-45CB-9399-0A04F6757145}"/>
              </a:ext>
            </a:extLst>
          </p:cNvPr>
          <p:cNvGrpSpPr/>
          <p:nvPr userDrawn="1"/>
        </p:nvGrpSpPr>
        <p:grpSpPr>
          <a:xfrm>
            <a:off x="4165600" y="6130748"/>
            <a:ext cx="3860798" cy="322588"/>
            <a:chOff x="3259819" y="6109188"/>
            <a:chExt cx="5477781" cy="457694"/>
          </a:xfrm>
        </p:grpSpPr>
        <p:pic>
          <p:nvPicPr>
            <p:cNvPr id="16" name="Рисунок 15">
              <a:extLst>
                <a:ext uri="{FF2B5EF4-FFF2-40B4-BE49-F238E27FC236}">
                  <a16:creationId xmlns:a16="http://schemas.microsoft.com/office/drawing/2014/main" id="{BB9B8568-CA1B-4F92-8B6C-1BC4E6D5F05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p:blipFill>
          <p:spPr>
            <a:xfrm>
              <a:off x="3259819" y="6155473"/>
              <a:ext cx="3377398" cy="365124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50D9490A-D4D5-46B6-8CB1-E51A6FA97F3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p:blipFill>
          <p:spPr>
            <a:xfrm>
              <a:off x="7238958" y="6109188"/>
              <a:ext cx="1498642" cy="457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286874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B9103-E2C0-4214-94EF-D457572A6792}" type="datetimeFigureOut">
              <a:rPr lang="ru-RU" smtClean="0"/>
              <a:pPr/>
              <a:t>06.04.2022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F8DD0-5C24-4BA8-8817-513BBB7299FA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996014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B9103-E2C0-4214-94EF-D457572A6792}" type="datetimeFigureOut">
              <a:rPr lang="ru-RU" smtClean="0"/>
              <a:pPr/>
              <a:t>06.04.2022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F8DD0-5C24-4BA8-8817-513BBB7299FA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49311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>
                <a:solidFill>
                  <a:srgbClr val="232473"/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B9103-E2C0-4214-94EF-D457572A6792}" type="datetimeFigureOut">
              <a:rPr lang="ru-RU" smtClean="0"/>
              <a:pPr/>
              <a:t>06.04.2022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latin typeface="Muller Regular" pitchFamily="50" charset="-52"/>
              </a:defRPr>
            </a:lvl1pPr>
          </a:lstStyle>
          <a:p>
            <a:fld id="{53B88E37-E014-468E-9C26-83A7690860BD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85516693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B9103-E2C0-4214-94EF-D457572A6792}" type="datetimeFigureOut">
              <a:rPr lang="ru-RU" smtClean="0"/>
              <a:pPr/>
              <a:t>06.04.2022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F8DD0-5C24-4BA8-8817-513BBB7299FA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4361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B9103-E2C0-4214-94EF-D457572A6792}" type="datetimeFigureOut">
              <a:rPr lang="ru-RU" smtClean="0"/>
              <a:pPr/>
              <a:t>06.04.2022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F8DD0-5C24-4BA8-8817-513BBB7299FA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1534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B9103-E2C0-4214-94EF-D457572A6792}" type="datetimeFigureOut">
              <a:rPr lang="ru-RU" smtClean="0"/>
              <a:pPr/>
              <a:t>06.04.2022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F8DD0-5C24-4BA8-8817-513BBB7299FA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28237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B9103-E2C0-4214-94EF-D457572A6792}" type="datetimeFigureOut">
              <a:rPr lang="ru-RU" smtClean="0"/>
              <a:pPr/>
              <a:t>06.04.2022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F8DD0-5C24-4BA8-8817-513BBB7299FA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658855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B9103-E2C0-4214-94EF-D457572A6792}" type="datetimeFigureOut">
              <a:rPr lang="ru-RU" smtClean="0"/>
              <a:pPr/>
              <a:t>06.04.2022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F8DD0-5C24-4BA8-8817-513BBB7299FA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477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B9103-E2C0-4214-94EF-D457572A6792}" type="datetimeFigureOut">
              <a:rPr lang="ru-RU" smtClean="0"/>
              <a:pPr/>
              <a:t>06.04.2022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F8DD0-5C24-4BA8-8817-513BBB7299FA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9865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B9103-E2C0-4214-94EF-D457572A6792}" type="datetimeFigureOut">
              <a:rPr lang="ru-RU" smtClean="0"/>
              <a:pPr/>
              <a:t>06.04.2022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F8DD0-5C24-4BA8-8817-513BBB7299FA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110422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4B9103-E2C0-4214-94EF-D457572A6792}" type="datetimeFigureOut">
              <a:rPr lang="ru-RU" smtClean="0"/>
              <a:pPr/>
              <a:t>06.04.2022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2F8DD0-5C24-4BA8-8817-513BBB7299FA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12548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Muller Bold" pitchFamily="50" charset="-52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lang="ru-RU" sz="3200" kern="1200" dirty="0">
          <a:solidFill>
            <a:schemeClr val="tx1"/>
          </a:solidFill>
          <a:latin typeface="Muller Regular" pitchFamily="50" charset="-52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lang="ru-RU" sz="2800" kern="1200" dirty="0">
          <a:solidFill>
            <a:schemeClr val="tx1"/>
          </a:solidFill>
          <a:latin typeface="Muller Regular" pitchFamily="50" charset="-52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lang="ru-RU" sz="2400" kern="1200" dirty="0">
          <a:solidFill>
            <a:schemeClr val="tx1"/>
          </a:solidFill>
          <a:latin typeface="Muller Regular" pitchFamily="50" charset="-52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lang="ru-RU" sz="2000" kern="1200" dirty="0">
          <a:solidFill>
            <a:schemeClr val="tx1"/>
          </a:solidFill>
          <a:latin typeface="Muller Regular" pitchFamily="50" charset="-52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lang="ru-RU" sz="2000" kern="1200" dirty="0">
          <a:solidFill>
            <a:schemeClr val="tx1"/>
          </a:solidFill>
          <a:latin typeface="Muller Regular" pitchFamily="50" charset="-52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 descr="презентация КМУ 15_03-01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714195" y="260648"/>
            <a:ext cx="47636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/>
            <a:r>
              <a:rPr lang="ru-RU" b="1" dirty="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rPr>
              <a:t>Университет ИТМО</a:t>
            </a:r>
            <a:endParaRPr lang="ru-RU" dirty="0"/>
          </a:p>
          <a:p>
            <a:pPr lvl="0" algn="ctr"/>
            <a:r>
              <a:rPr lang="ru-RU" b="1" dirty="0" smtClean="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rPr>
              <a:t>Факультет </a:t>
            </a:r>
            <a:r>
              <a:rPr lang="ru-RU" b="1" dirty="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rPr>
              <a:t>Цифровых Трансформаций</a:t>
            </a:r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>
            <a:off x="1991544" y="1689036"/>
            <a:ext cx="8280920" cy="144655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2200" dirty="0" smtClean="0"/>
              <a:t> </a:t>
            </a:r>
            <a:r>
              <a:rPr lang="ru-RU" sz="2200" b="1" spc="300" dirty="0">
                <a:ln>
                  <a:solidFill>
                    <a:srgbClr val="252525"/>
                  </a:solidFill>
                </a:ln>
                <a:solidFill>
                  <a:srgbClr val="5E569F"/>
                </a:solidFill>
                <a:latin typeface="Gotham Pro Black" pitchFamily="50" charset="0"/>
                <a:cs typeface="Gotham Pro Black" pitchFamily="50" charset="0"/>
              </a:rPr>
              <a:t>МЕТОД АВТОМАТИЧЕСКОЙ </a:t>
            </a:r>
            <a:r>
              <a:rPr lang="ru-RU" sz="2200" b="1" spc="300" dirty="0" smtClean="0">
                <a:ln>
                  <a:solidFill>
                    <a:srgbClr val="252525"/>
                  </a:solidFill>
                </a:ln>
                <a:solidFill>
                  <a:srgbClr val="5E569F"/>
                </a:solidFill>
                <a:latin typeface="Gotham Pro Black" pitchFamily="50" charset="0"/>
                <a:cs typeface="Gotham Pro Black" pitchFamily="50" charset="0"/>
              </a:rPr>
              <a:t>КОРРЕКЦИИ ОРФОГРАФИИ ДЛЯ </a:t>
            </a:r>
            <a:r>
              <a:rPr lang="ru-RU" sz="2200" b="1" spc="300" dirty="0">
                <a:ln>
                  <a:solidFill>
                    <a:srgbClr val="252525"/>
                  </a:solidFill>
                </a:ln>
                <a:solidFill>
                  <a:srgbClr val="5E569F"/>
                </a:solidFill>
                <a:latin typeface="Gotham Pro Black" pitchFamily="50" charset="0"/>
                <a:cs typeface="Gotham Pro Black" pitchFamily="50" charset="0"/>
              </a:rPr>
              <a:t>АНАЛИЗА </a:t>
            </a:r>
            <a:r>
              <a:rPr lang="ru-RU" sz="2200" b="1" spc="300" dirty="0" smtClean="0">
                <a:ln>
                  <a:solidFill>
                    <a:srgbClr val="252525"/>
                  </a:solidFill>
                </a:ln>
                <a:solidFill>
                  <a:srgbClr val="5E569F"/>
                </a:solidFill>
                <a:latin typeface="Gotham Pro Black" pitchFamily="50" charset="0"/>
                <a:cs typeface="Gotham Pro Black" pitchFamily="50" charset="0"/>
              </a:rPr>
              <a:t>КЛИНИЧЕСКОГО</a:t>
            </a:r>
            <a:r>
              <a:rPr lang="en-US" sz="2200" b="1" spc="300" dirty="0" smtClean="0">
                <a:ln>
                  <a:solidFill>
                    <a:srgbClr val="252525"/>
                  </a:solidFill>
                </a:ln>
                <a:solidFill>
                  <a:srgbClr val="5E569F"/>
                </a:solidFill>
                <a:latin typeface="Gotham Pro Black" pitchFamily="50" charset="0"/>
                <a:cs typeface="Gotham Pro Black" pitchFamily="50" charset="0"/>
              </a:rPr>
              <a:t> </a:t>
            </a:r>
            <a:r>
              <a:rPr lang="ru-RU" sz="2200" b="1" spc="300" dirty="0" smtClean="0">
                <a:ln>
                  <a:solidFill>
                    <a:srgbClr val="252525"/>
                  </a:solidFill>
                </a:ln>
                <a:solidFill>
                  <a:srgbClr val="5E569F"/>
                </a:solidFill>
                <a:latin typeface="Gotham Pro Black" pitchFamily="50" charset="0"/>
                <a:cs typeface="Gotham Pro Black" pitchFamily="50" charset="0"/>
              </a:rPr>
              <a:t>ТЕКСТА </a:t>
            </a:r>
          </a:p>
          <a:p>
            <a:pPr algn="ctr"/>
            <a:r>
              <a:rPr lang="ru-RU" sz="2200" b="1" spc="300" dirty="0" smtClean="0">
                <a:ln>
                  <a:solidFill>
                    <a:srgbClr val="252525"/>
                  </a:solidFill>
                </a:ln>
                <a:solidFill>
                  <a:srgbClr val="5E569F"/>
                </a:solidFill>
                <a:latin typeface="Gotham Pro Black" pitchFamily="50" charset="0"/>
                <a:cs typeface="Gotham Pro Black" pitchFamily="50" charset="0"/>
              </a:rPr>
              <a:t>НА </a:t>
            </a:r>
            <a:r>
              <a:rPr lang="ru-RU" sz="2200" b="1" spc="300" dirty="0">
                <a:ln>
                  <a:solidFill>
                    <a:srgbClr val="252525"/>
                  </a:solidFill>
                </a:ln>
                <a:solidFill>
                  <a:srgbClr val="5E569F"/>
                </a:solidFill>
                <a:latin typeface="Gotham Pro Black" pitchFamily="50" charset="0"/>
                <a:cs typeface="Gotham Pro Black" pitchFamily="50" charset="0"/>
              </a:rPr>
              <a:t>РУССКОМ ЯЗЫКЕ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425236" y="3385670"/>
            <a:ext cx="53415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 smtClean="0">
                <a:solidFill>
                  <a:srgbClr val="252525"/>
                </a:solidFill>
                <a:latin typeface="Gotham Pro" pitchFamily="50" charset="0"/>
                <a:cs typeface="Gotham Pro" pitchFamily="50" charset="0"/>
              </a:rPr>
              <a:t>Погребной Дмитрий Андреевич</a:t>
            </a:r>
            <a:endParaRPr lang="ru-RU" sz="2400" b="1" dirty="0">
              <a:solidFill>
                <a:srgbClr val="252525"/>
              </a:solidFill>
              <a:latin typeface="Gotham Pro" pitchFamily="50" charset="0"/>
              <a:cs typeface="Gotham Pro" pitchFamily="50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"/>
          <p:cNvSpPr txBox="1">
            <a:spLocks noGrp="1"/>
          </p:cNvSpPr>
          <p:nvPr>
            <p:ph type="title"/>
          </p:nvPr>
        </p:nvSpPr>
        <p:spPr>
          <a:xfrm>
            <a:off x="523800" y="197768"/>
            <a:ext cx="10972800" cy="78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spcBef>
                <a:spcPts val="0"/>
              </a:spcBef>
              <a:buClr>
                <a:srgbClr val="5E569F"/>
              </a:buClr>
              <a:buSzPts val="3200"/>
            </a:pPr>
            <a:r>
              <a:rPr lang="ru-RU" sz="3200" dirty="0" smtClean="0">
                <a:solidFill>
                  <a:srgbClr val="5E569F"/>
                </a:solidFill>
                <a:latin typeface="Montserrat SemiBold" panose="00000700000000000000" pitchFamily="2" charset="0"/>
                <a:ea typeface="Arial"/>
                <a:cs typeface="Arial"/>
              </a:rPr>
              <a:t>Заключение</a:t>
            </a:r>
            <a:endParaRPr sz="3200" dirty="0">
              <a:solidFill>
                <a:srgbClr val="5E569F"/>
              </a:solidFill>
              <a:latin typeface="Montserrat SemiBold" panose="00000700000000000000" pitchFamily="2" charset="0"/>
              <a:ea typeface="Arial"/>
              <a:cs typeface="Arial"/>
            </a:endParaRPr>
          </a:p>
        </p:txBody>
      </p:sp>
      <p:sp>
        <p:nvSpPr>
          <p:cNvPr id="98" name="Google Shape;98;p3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10</a:t>
            </a:fld>
            <a:endParaRPr/>
          </a:p>
        </p:txBody>
      </p:sp>
      <p:pic>
        <p:nvPicPr>
          <p:cNvPr id="102" name="Google Shape;102;p3" descr="презентация КМУ 15_03-02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032500"/>
            <a:ext cx="12192000" cy="8255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99;p3"/>
          <p:cNvSpPr txBox="1"/>
          <p:nvPr/>
        </p:nvSpPr>
        <p:spPr>
          <a:xfrm>
            <a:off x="911424" y="1215330"/>
            <a:ext cx="10972800" cy="36317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lnSpc>
                <a:spcPts val="2300"/>
              </a:lnSpc>
            </a:pPr>
            <a:r>
              <a:rPr lang="ru-RU" sz="2400" dirty="0">
                <a:solidFill>
                  <a:srgbClr val="303030"/>
                </a:solidFill>
                <a:latin typeface="Montserrat" panose="00000500000000000000" pitchFamily="2" charset="-52"/>
              </a:rPr>
              <a:t>Проведён первичный анализ и обработка </a:t>
            </a:r>
            <a:r>
              <a:rPr lang="ru-RU" sz="24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данных.</a:t>
            </a:r>
          </a:p>
          <a:p>
            <a:pPr>
              <a:lnSpc>
                <a:spcPts val="2300"/>
              </a:lnSpc>
            </a:pPr>
            <a:endParaRPr lang="ru-RU" sz="2400" dirty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ts val="2300"/>
              </a:lnSpc>
            </a:pPr>
            <a:endParaRPr lang="en-US" sz="2400" dirty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ts val="2300"/>
              </a:lnSpc>
            </a:pPr>
            <a:r>
              <a:rPr lang="ru-RU" sz="2400" dirty="0">
                <a:solidFill>
                  <a:srgbClr val="303030"/>
                </a:solidFill>
                <a:latin typeface="Montserrat" panose="00000500000000000000" pitchFamily="2" charset="-52"/>
              </a:rPr>
              <a:t>Выполнен анализ существующих </a:t>
            </a:r>
            <a:r>
              <a:rPr lang="ru-RU" sz="24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инструментов.</a:t>
            </a:r>
          </a:p>
          <a:p>
            <a:pPr>
              <a:lnSpc>
                <a:spcPts val="2300"/>
              </a:lnSpc>
            </a:pPr>
            <a:endParaRPr lang="ru-RU" sz="2400" dirty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ts val="2300"/>
              </a:lnSpc>
            </a:pPr>
            <a:endParaRPr lang="ru-RU" sz="24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ts val="2300"/>
              </a:lnSpc>
            </a:pPr>
            <a:r>
              <a:rPr lang="ru-RU" sz="24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Предложен новый метод для исправления орфографический ошибок на русском языке.</a:t>
            </a:r>
            <a:endParaRPr lang="ru-RU" sz="2400" dirty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ts val="2300"/>
              </a:lnSpc>
            </a:pPr>
            <a:endParaRPr lang="ru-RU" sz="2400" dirty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ts val="2300"/>
              </a:lnSpc>
            </a:pPr>
            <a:r>
              <a:rPr lang="ru-RU" sz="24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Реализован прототип инструмента </a:t>
            </a:r>
            <a:r>
              <a:rPr lang="ru-RU" sz="2400" dirty="0">
                <a:solidFill>
                  <a:srgbClr val="303030"/>
                </a:solidFill>
                <a:latin typeface="Montserrat" panose="00000500000000000000" pitchFamily="2" charset="-52"/>
              </a:rPr>
              <a:t>для </a:t>
            </a:r>
            <a:r>
              <a:rPr lang="ru-RU" sz="24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коррекции.</a:t>
            </a:r>
          </a:p>
          <a:p>
            <a:pPr>
              <a:lnSpc>
                <a:spcPts val="2300"/>
              </a:lnSpc>
            </a:pPr>
            <a:endParaRPr lang="ru-RU" sz="2400" dirty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ts val="2300"/>
              </a:lnSpc>
            </a:pPr>
            <a:endParaRPr lang="ru-RU" sz="2400" dirty="0">
              <a:solidFill>
                <a:srgbClr val="303030"/>
              </a:solidFill>
              <a:latin typeface="Montserrat" panose="00000500000000000000" pitchFamily="2" charset="-52"/>
            </a:endParaRPr>
          </a:p>
        </p:txBody>
      </p:sp>
      <p:pic>
        <p:nvPicPr>
          <p:cNvPr id="8" name="Google Shape;100;p3" descr="1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23392" y="1306023"/>
            <a:ext cx="152401" cy="150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101;p3" descr="1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23392" y="3944318"/>
            <a:ext cx="152401" cy="150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0;p3" descr="1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23392" y="2194572"/>
            <a:ext cx="152401" cy="150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00;p3" descr="1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23392" y="3055769"/>
            <a:ext cx="152401" cy="15087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55595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"/>
          <p:cNvSpPr txBox="1">
            <a:spLocks noGrp="1"/>
          </p:cNvSpPr>
          <p:nvPr>
            <p:ph type="title"/>
          </p:nvPr>
        </p:nvSpPr>
        <p:spPr>
          <a:xfrm>
            <a:off x="523800" y="197768"/>
            <a:ext cx="10972800" cy="78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spcBef>
                <a:spcPts val="0"/>
              </a:spcBef>
              <a:buClr>
                <a:srgbClr val="5E569F"/>
              </a:buClr>
              <a:buSzPts val="3200"/>
            </a:pPr>
            <a:r>
              <a:rPr lang="ru-RU" sz="3200" dirty="0" smtClean="0">
                <a:solidFill>
                  <a:srgbClr val="5E569F"/>
                </a:solidFill>
                <a:latin typeface="Montserrat SemiBold" panose="00000700000000000000" pitchFamily="2" charset="0"/>
                <a:ea typeface="Arial"/>
                <a:cs typeface="Arial"/>
              </a:rPr>
              <a:t>Дальнейшие планы</a:t>
            </a:r>
            <a:endParaRPr sz="3200" dirty="0">
              <a:solidFill>
                <a:srgbClr val="5E569F"/>
              </a:solidFill>
              <a:latin typeface="Montserrat SemiBold" panose="00000700000000000000" pitchFamily="2" charset="0"/>
              <a:ea typeface="Arial"/>
              <a:cs typeface="Arial"/>
            </a:endParaRPr>
          </a:p>
        </p:txBody>
      </p:sp>
      <p:sp>
        <p:nvSpPr>
          <p:cNvPr id="98" name="Google Shape;98;p3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11</a:t>
            </a:fld>
            <a:endParaRPr/>
          </a:p>
        </p:txBody>
      </p:sp>
      <p:pic>
        <p:nvPicPr>
          <p:cNvPr id="102" name="Google Shape;102;p3" descr="презентация КМУ 15_03-02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032500"/>
            <a:ext cx="12192000" cy="8255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99;p3"/>
          <p:cNvSpPr txBox="1"/>
          <p:nvPr/>
        </p:nvSpPr>
        <p:spPr>
          <a:xfrm>
            <a:off x="911424" y="1215330"/>
            <a:ext cx="10972800" cy="2746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lnSpc>
                <a:spcPts val="2300"/>
              </a:lnSpc>
            </a:pPr>
            <a:r>
              <a:rPr lang="ru-RU" sz="24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Протестировать полученный прототип на большем количестве данных.</a:t>
            </a:r>
          </a:p>
          <a:p>
            <a:pPr>
              <a:lnSpc>
                <a:spcPts val="2300"/>
              </a:lnSpc>
            </a:pPr>
            <a:endParaRPr lang="ru-RU" sz="2400" dirty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ts val="2300"/>
              </a:lnSpc>
            </a:pPr>
            <a:r>
              <a:rPr lang="ru-RU" sz="2400" dirty="0" err="1" smtClean="0">
                <a:solidFill>
                  <a:srgbClr val="303030"/>
                </a:solidFill>
                <a:latin typeface="Montserrat" panose="00000500000000000000" pitchFamily="2" charset="-52"/>
              </a:rPr>
              <a:t>Дообучить</a:t>
            </a:r>
            <a:r>
              <a:rPr lang="ru-RU" sz="24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языковую модель на большем объеме данных.</a:t>
            </a:r>
          </a:p>
          <a:p>
            <a:pPr>
              <a:lnSpc>
                <a:spcPts val="2300"/>
              </a:lnSpc>
            </a:pPr>
            <a:endParaRPr lang="ru-RU" sz="2400" dirty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ts val="2300"/>
              </a:lnSpc>
            </a:pPr>
            <a:endParaRPr lang="ru-RU" sz="24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ts val="2300"/>
              </a:lnSpc>
            </a:pPr>
            <a:r>
              <a:rPr lang="ru-RU" sz="24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В качестве языковой модели использовать другие модели.</a:t>
            </a:r>
          </a:p>
          <a:p>
            <a:pPr>
              <a:lnSpc>
                <a:spcPts val="2300"/>
              </a:lnSpc>
            </a:pPr>
            <a:endParaRPr lang="ru-RU" sz="2400" dirty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ts val="2300"/>
              </a:lnSpc>
            </a:pPr>
            <a:endParaRPr lang="ru-RU" sz="2400" dirty="0">
              <a:solidFill>
                <a:srgbClr val="303030"/>
              </a:solidFill>
              <a:latin typeface="Montserrat" panose="00000500000000000000" pitchFamily="2" charset="-52"/>
            </a:endParaRPr>
          </a:p>
        </p:txBody>
      </p:sp>
      <p:pic>
        <p:nvPicPr>
          <p:cNvPr id="8" name="Google Shape;100;p3" descr="1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23392" y="1306023"/>
            <a:ext cx="152401" cy="150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0;p3" descr="1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23392" y="2194572"/>
            <a:ext cx="152401" cy="150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00;p3" descr="1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23392" y="3055769"/>
            <a:ext cx="152401" cy="15087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38758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"/>
          <p:cNvSpPr txBox="1">
            <a:spLocks noGrp="1"/>
          </p:cNvSpPr>
          <p:nvPr>
            <p:ph type="title"/>
          </p:nvPr>
        </p:nvSpPr>
        <p:spPr>
          <a:xfrm>
            <a:off x="523800" y="197768"/>
            <a:ext cx="10972800" cy="78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spcBef>
                <a:spcPts val="0"/>
              </a:spcBef>
              <a:buClr>
                <a:srgbClr val="5E569F"/>
              </a:buClr>
              <a:buSzPts val="3200"/>
            </a:pPr>
            <a:r>
              <a:rPr lang="ru-RU" sz="3200" dirty="0" smtClean="0">
                <a:solidFill>
                  <a:srgbClr val="5E569F"/>
                </a:solidFill>
                <a:latin typeface="Montserrat SemiBold" panose="00000700000000000000" pitchFamily="2" charset="0"/>
                <a:ea typeface="Arial"/>
                <a:cs typeface="Arial"/>
              </a:rPr>
              <a:t>Тестирование инструментов</a:t>
            </a:r>
            <a:endParaRPr sz="3200" dirty="0">
              <a:solidFill>
                <a:srgbClr val="5E569F"/>
              </a:solidFill>
              <a:latin typeface="Montserrat SemiBold" panose="00000700000000000000" pitchFamily="2" charset="0"/>
              <a:ea typeface="Arial"/>
              <a:cs typeface="Arial"/>
            </a:endParaRPr>
          </a:p>
        </p:txBody>
      </p:sp>
      <p:sp>
        <p:nvSpPr>
          <p:cNvPr id="98" name="Google Shape;98;p3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12</a:t>
            </a:fld>
            <a:endParaRPr/>
          </a:p>
        </p:txBody>
      </p:sp>
      <p:pic>
        <p:nvPicPr>
          <p:cNvPr id="102" name="Google Shape;102;p3" descr="презентация КМУ 15_03-02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032500"/>
            <a:ext cx="12192000" cy="8255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99;p3"/>
          <p:cNvSpPr txBox="1"/>
          <p:nvPr/>
        </p:nvSpPr>
        <p:spPr>
          <a:xfrm>
            <a:off x="911424" y="1215330"/>
            <a:ext cx="10972800" cy="4832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200" dirty="0">
                <a:solidFill>
                  <a:srgbClr val="303030"/>
                </a:solidFill>
                <a:latin typeface="Montserrat SemiBold" panose="00000700000000000000" pitchFamily="2" charset="-52"/>
              </a:rPr>
              <a:t>Error precision</a:t>
            </a:r>
            <a:r>
              <a:rPr lang="en-US" sz="2200" dirty="0">
                <a:solidFill>
                  <a:srgbClr val="303030"/>
                </a:solidFill>
                <a:latin typeface="Montserrat" panose="00000500000000000000" pitchFamily="2" charset="-52"/>
              </a:rPr>
              <a:t> –</a:t>
            </a:r>
            <a:r>
              <a:rPr lang="ru-RU" sz="2200" dirty="0">
                <a:solidFill>
                  <a:srgbClr val="303030"/>
                </a:solidFill>
                <a:latin typeface="Montserrat" panose="00000500000000000000" pitchFamily="2" charset="-52"/>
              </a:rPr>
              <a:t> отношение количества корректно исправленных слов к общему количеству некорректных слов</a:t>
            </a:r>
          </a:p>
          <a:p>
            <a:pPr>
              <a:lnSpc>
                <a:spcPct val="100000"/>
              </a:lnSpc>
            </a:pPr>
            <a:endParaRPr lang="ru-RU" sz="22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ct val="100000"/>
              </a:lnSpc>
            </a:pPr>
            <a:r>
              <a:rPr lang="en-US" sz="22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200 </a:t>
            </a:r>
            <a:r>
              <a:rPr lang="ru-RU" sz="2200" dirty="0">
                <a:solidFill>
                  <a:srgbClr val="303030"/>
                </a:solidFill>
                <a:latin typeface="Montserrat" panose="00000500000000000000" pitchFamily="2" charset="-52"/>
              </a:rPr>
              <a:t>медицинских слов с орфографическими ошибками для расчета </a:t>
            </a:r>
            <a:r>
              <a:rPr lang="en-US" sz="2200" dirty="0">
                <a:solidFill>
                  <a:srgbClr val="303030"/>
                </a:solidFill>
                <a:latin typeface="Montserrat" panose="00000500000000000000" pitchFamily="2" charset="-52"/>
              </a:rPr>
              <a:t>error precision</a:t>
            </a:r>
          </a:p>
          <a:p>
            <a:pPr>
              <a:lnSpc>
                <a:spcPct val="100000"/>
              </a:lnSpc>
            </a:pPr>
            <a:endParaRPr lang="ru-RU" sz="2200" dirty="0" smtClean="0">
              <a:solidFill>
                <a:srgbClr val="303030"/>
              </a:solidFill>
              <a:latin typeface="Montserrat SemiBold" panose="00000700000000000000" pitchFamily="2" charset="-52"/>
            </a:endParaRPr>
          </a:p>
          <a:p>
            <a:pPr>
              <a:lnSpc>
                <a:spcPct val="100000"/>
              </a:lnSpc>
            </a:pPr>
            <a:r>
              <a:rPr lang="en-US" sz="2200" dirty="0" smtClean="0">
                <a:solidFill>
                  <a:srgbClr val="303030"/>
                </a:solidFill>
                <a:latin typeface="Montserrat SemiBold" panose="00000700000000000000" pitchFamily="2" charset="-52"/>
              </a:rPr>
              <a:t>Lexical </a:t>
            </a:r>
            <a:r>
              <a:rPr lang="en-US" sz="2200" dirty="0">
                <a:solidFill>
                  <a:srgbClr val="303030"/>
                </a:solidFill>
                <a:latin typeface="Montserrat SemiBold" panose="00000700000000000000" pitchFamily="2" charset="-52"/>
              </a:rPr>
              <a:t>precision</a:t>
            </a:r>
            <a:r>
              <a:rPr lang="en-US" sz="2200" dirty="0">
                <a:solidFill>
                  <a:srgbClr val="303030"/>
                </a:solidFill>
                <a:latin typeface="Montserrat" panose="00000500000000000000" pitchFamily="2" charset="-52"/>
              </a:rPr>
              <a:t> – </a:t>
            </a:r>
            <a:r>
              <a:rPr lang="ru-RU" sz="2200" dirty="0">
                <a:solidFill>
                  <a:srgbClr val="303030"/>
                </a:solidFill>
                <a:latin typeface="Montserrat" panose="00000500000000000000" pitchFamily="2" charset="-52"/>
              </a:rPr>
              <a:t>отношение количества неизмененных корректных слов к общему количеству корректных слов </a:t>
            </a:r>
          </a:p>
          <a:p>
            <a:pPr>
              <a:lnSpc>
                <a:spcPct val="100000"/>
              </a:lnSpc>
            </a:pPr>
            <a:endParaRPr lang="ru-RU" sz="22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ct val="100000"/>
              </a:lnSpc>
            </a:pPr>
            <a:r>
              <a:rPr lang="en-US" sz="22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200 </a:t>
            </a:r>
            <a:r>
              <a:rPr lang="ru-RU" sz="2200" dirty="0">
                <a:solidFill>
                  <a:srgbClr val="303030"/>
                </a:solidFill>
                <a:latin typeface="Montserrat" panose="00000500000000000000" pitchFamily="2" charset="-52"/>
              </a:rPr>
              <a:t>корректных медицинских текстов для расчета </a:t>
            </a:r>
            <a:r>
              <a:rPr lang="en-US" sz="2200" dirty="0">
                <a:solidFill>
                  <a:srgbClr val="303030"/>
                </a:solidFill>
                <a:latin typeface="Montserrat" panose="00000500000000000000" pitchFamily="2" charset="-52"/>
              </a:rPr>
              <a:t>lexical precision</a:t>
            </a:r>
          </a:p>
          <a:p>
            <a:pPr>
              <a:lnSpc>
                <a:spcPct val="100000"/>
              </a:lnSpc>
            </a:pPr>
            <a:endParaRPr lang="ru-RU" sz="2200" dirty="0" smtClean="0">
              <a:solidFill>
                <a:srgbClr val="303030"/>
              </a:solidFill>
              <a:latin typeface="Montserrat SemiBold" panose="00000700000000000000" pitchFamily="2" charset="-52"/>
            </a:endParaRPr>
          </a:p>
          <a:p>
            <a:pPr>
              <a:lnSpc>
                <a:spcPct val="100000"/>
              </a:lnSpc>
            </a:pPr>
            <a:r>
              <a:rPr lang="ru-RU" sz="2200" dirty="0" smtClean="0">
                <a:solidFill>
                  <a:srgbClr val="303030"/>
                </a:solidFill>
                <a:latin typeface="Montserrat SemiBold" panose="00000700000000000000" pitchFamily="2" charset="-52"/>
              </a:rPr>
              <a:t>Производительность </a:t>
            </a:r>
            <a:r>
              <a:rPr lang="ru-RU" sz="2200" dirty="0">
                <a:solidFill>
                  <a:srgbClr val="303030"/>
                </a:solidFill>
                <a:latin typeface="Montserrat" panose="00000500000000000000" pitchFamily="2" charset="-52"/>
              </a:rPr>
              <a:t>замерялась на ноутбуке под</a:t>
            </a:r>
            <a:r>
              <a:rPr lang="en-US" sz="2200" dirty="0">
                <a:solidFill>
                  <a:srgbClr val="303030"/>
                </a:solidFill>
                <a:latin typeface="Montserrat" panose="00000500000000000000" pitchFamily="2" charset="-52"/>
              </a:rPr>
              <a:t> Ubuntu 20.04 </a:t>
            </a:r>
            <a:r>
              <a:rPr lang="ru-RU" sz="2200" dirty="0">
                <a:solidFill>
                  <a:srgbClr val="303030"/>
                </a:solidFill>
                <a:latin typeface="Montserrat" panose="00000500000000000000" pitchFamily="2" charset="-52"/>
              </a:rPr>
              <a:t>с </a:t>
            </a:r>
            <a:r>
              <a:rPr lang="en-US" sz="2200" dirty="0">
                <a:solidFill>
                  <a:srgbClr val="303030"/>
                </a:solidFill>
                <a:latin typeface="Montserrat" panose="00000500000000000000" pitchFamily="2" charset="-52"/>
              </a:rPr>
              <a:t>16 GB RAM </a:t>
            </a:r>
            <a:r>
              <a:rPr lang="ru-RU" sz="2200" dirty="0">
                <a:solidFill>
                  <a:srgbClr val="303030"/>
                </a:solidFill>
                <a:latin typeface="Montserrat" panose="00000500000000000000" pitchFamily="2" charset="-52"/>
              </a:rPr>
              <a:t>и</a:t>
            </a:r>
            <a:r>
              <a:rPr lang="en-US" sz="2200" dirty="0">
                <a:solidFill>
                  <a:srgbClr val="303030"/>
                </a:solidFill>
                <a:latin typeface="Montserrat" panose="00000500000000000000" pitchFamily="2" charset="-52"/>
              </a:rPr>
              <a:t> Intel Core i7-9750H CPU @ 2.60GHz * 12</a:t>
            </a:r>
          </a:p>
          <a:p>
            <a:pPr>
              <a:lnSpc>
                <a:spcPct val="100000"/>
              </a:lnSpc>
            </a:pPr>
            <a:endParaRPr lang="en-US" sz="2200" dirty="0">
              <a:solidFill>
                <a:srgbClr val="303030"/>
              </a:solidFill>
              <a:latin typeface="Montserrat" panose="00000500000000000000" pitchFamily="2" charset="-52"/>
            </a:endParaRPr>
          </a:p>
        </p:txBody>
      </p:sp>
      <p:pic>
        <p:nvPicPr>
          <p:cNvPr id="8" name="Google Shape;100;p3" descr="1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23392" y="1378630"/>
            <a:ext cx="152401" cy="150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101;p3" descr="1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23392" y="5013176"/>
            <a:ext cx="152401" cy="150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0;p3" descr="1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23392" y="2378276"/>
            <a:ext cx="152401" cy="150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00;p3" descr="1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23392" y="3377922"/>
            <a:ext cx="152401" cy="150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01;p3" descr="1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23392" y="4377568"/>
            <a:ext cx="152401" cy="15087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69625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"/>
          <p:cNvSpPr txBox="1">
            <a:spLocks noGrp="1"/>
          </p:cNvSpPr>
          <p:nvPr>
            <p:ph type="title"/>
          </p:nvPr>
        </p:nvSpPr>
        <p:spPr>
          <a:xfrm>
            <a:off x="523800" y="197768"/>
            <a:ext cx="10972800" cy="78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spcBef>
                <a:spcPts val="0"/>
              </a:spcBef>
              <a:buClr>
                <a:srgbClr val="5E569F"/>
              </a:buClr>
              <a:buSzPts val="3200"/>
            </a:pPr>
            <a:r>
              <a:rPr lang="ru-RU" sz="3200" dirty="0" smtClean="0">
                <a:solidFill>
                  <a:srgbClr val="5E569F"/>
                </a:solidFill>
                <a:latin typeface="Montserrat SemiBold" panose="00000700000000000000" pitchFamily="2" charset="0"/>
                <a:ea typeface="Arial"/>
                <a:cs typeface="Arial"/>
              </a:rPr>
              <a:t>Актуальность</a:t>
            </a:r>
            <a:endParaRPr sz="3200" dirty="0">
              <a:solidFill>
                <a:srgbClr val="5E569F"/>
              </a:solidFill>
              <a:latin typeface="Montserrat SemiBold" panose="00000700000000000000" pitchFamily="2" charset="0"/>
              <a:ea typeface="Arial"/>
              <a:cs typeface="Arial"/>
            </a:endParaRPr>
          </a:p>
        </p:txBody>
      </p:sp>
      <p:sp>
        <p:nvSpPr>
          <p:cNvPr id="98" name="Google Shape;98;p3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2</a:t>
            </a:fld>
            <a:endParaRPr/>
          </a:p>
        </p:txBody>
      </p:sp>
      <p:sp>
        <p:nvSpPr>
          <p:cNvPr id="99" name="Google Shape;99;p3"/>
          <p:cNvSpPr txBox="1"/>
          <p:nvPr/>
        </p:nvSpPr>
        <p:spPr>
          <a:xfrm>
            <a:off x="911424" y="1215330"/>
            <a:ext cx="10972800" cy="33367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lnSpc>
                <a:spcPts val="2300"/>
              </a:lnSpc>
            </a:pPr>
            <a:r>
              <a:rPr lang="ru-RU" sz="2400" dirty="0">
                <a:solidFill>
                  <a:srgbClr val="303030"/>
                </a:solidFill>
                <a:latin typeface="Montserrat" panose="00000500000000000000" pitchFamily="2" charset="-52"/>
              </a:rPr>
              <a:t>Существует множество различных моделей машинного обучения основанных на информации из медицинских карт пациентов.</a:t>
            </a:r>
          </a:p>
          <a:p>
            <a:pPr>
              <a:lnSpc>
                <a:spcPts val="2300"/>
              </a:lnSpc>
            </a:pPr>
            <a:endParaRPr lang="ru-RU" sz="24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ts val="2300"/>
              </a:lnSpc>
            </a:pPr>
            <a:r>
              <a:rPr lang="ru-RU" sz="24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Качество </a:t>
            </a:r>
            <a:r>
              <a:rPr lang="ru-RU" sz="2400" dirty="0">
                <a:solidFill>
                  <a:srgbClr val="303030"/>
                </a:solidFill>
                <a:latin typeface="Montserrat" panose="00000500000000000000" pitchFamily="2" charset="-52"/>
              </a:rPr>
              <a:t>таких моделей сильно зависит от качества исходных текстов.</a:t>
            </a:r>
          </a:p>
          <a:p>
            <a:pPr>
              <a:lnSpc>
                <a:spcPts val="2300"/>
              </a:lnSpc>
            </a:pPr>
            <a:endParaRPr lang="ru-RU" sz="24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ts val="2300"/>
              </a:lnSpc>
            </a:pPr>
            <a:r>
              <a:rPr lang="ru-RU" sz="24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Электронные </a:t>
            </a:r>
            <a:r>
              <a:rPr lang="ru-RU" sz="2400" dirty="0">
                <a:solidFill>
                  <a:srgbClr val="303030"/>
                </a:solidFill>
                <a:latin typeface="Montserrat" panose="00000500000000000000" pitchFamily="2" charset="-52"/>
              </a:rPr>
              <a:t>карты пациентов обычно представлены в виде простого текста и содержат орфографические ошибки</a:t>
            </a:r>
          </a:p>
          <a:p>
            <a:pPr>
              <a:lnSpc>
                <a:spcPts val="2300"/>
              </a:lnSpc>
            </a:pPr>
            <a:endParaRPr lang="ru-RU" sz="24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ts val="2300"/>
              </a:lnSpc>
            </a:pPr>
            <a:r>
              <a:rPr lang="ru-RU" sz="24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Орфографические </a:t>
            </a:r>
            <a:r>
              <a:rPr lang="ru-RU" sz="2400" dirty="0">
                <a:solidFill>
                  <a:srgbClr val="303030"/>
                </a:solidFill>
                <a:latin typeface="Montserrat" panose="00000500000000000000" pitchFamily="2" charset="-52"/>
              </a:rPr>
              <a:t>ошибки значительно снижают качество итоговых моделей и поэтому требуют исправления.</a:t>
            </a:r>
            <a:endParaRPr lang="ru-RU" sz="2400" dirty="0">
              <a:solidFill>
                <a:srgbClr val="303030"/>
              </a:solidFill>
              <a:latin typeface="Montserrat" panose="00000500000000000000" pitchFamily="2" charset="-52"/>
            </a:endParaRPr>
          </a:p>
        </p:txBody>
      </p:sp>
      <p:pic>
        <p:nvPicPr>
          <p:cNvPr id="100" name="Google Shape;100;p3" descr="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3392" y="1333375"/>
            <a:ext cx="152401" cy="150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3" descr="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3392" y="3944318"/>
            <a:ext cx="152401" cy="150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3" descr="презентация КМУ 15_03-02.jp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6032500"/>
            <a:ext cx="12192000" cy="82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0;p3" descr="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3392" y="2194572"/>
            <a:ext cx="152401" cy="150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00;p3" descr="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3392" y="3055769"/>
            <a:ext cx="152401" cy="15087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85434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"/>
          <p:cNvSpPr txBox="1">
            <a:spLocks noGrp="1"/>
          </p:cNvSpPr>
          <p:nvPr>
            <p:ph type="title"/>
          </p:nvPr>
        </p:nvSpPr>
        <p:spPr>
          <a:xfrm>
            <a:off x="523800" y="197768"/>
            <a:ext cx="10972800" cy="78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spcBef>
                <a:spcPts val="0"/>
              </a:spcBef>
              <a:buClr>
                <a:srgbClr val="5E569F"/>
              </a:buClr>
              <a:buSzPts val="3200"/>
            </a:pPr>
            <a:r>
              <a:rPr lang="ru-RU" sz="3200" dirty="0">
                <a:solidFill>
                  <a:srgbClr val="5E569F"/>
                </a:solidFill>
                <a:latin typeface="Montserrat SemiBold" panose="00000700000000000000" pitchFamily="2" charset="0"/>
                <a:ea typeface="Arial"/>
                <a:cs typeface="Arial"/>
              </a:rPr>
              <a:t>Цели</a:t>
            </a:r>
            <a:r>
              <a:rPr lang="ru-RU" sz="3200" dirty="0" smtClean="0">
                <a:solidFill>
                  <a:srgbClr val="5E569F"/>
                </a:solidFill>
                <a:latin typeface="Arial"/>
                <a:ea typeface="Arial"/>
                <a:cs typeface="Arial"/>
              </a:rPr>
              <a:t> </a:t>
            </a:r>
            <a:r>
              <a:rPr lang="ru-RU" sz="3200" dirty="0">
                <a:solidFill>
                  <a:srgbClr val="5E569F"/>
                </a:solidFill>
                <a:latin typeface="Montserrat SemiBold" panose="00000700000000000000" pitchFamily="2" charset="0"/>
                <a:ea typeface="Arial"/>
                <a:cs typeface="Arial"/>
              </a:rPr>
              <a:t>и задачи</a:t>
            </a:r>
            <a:endParaRPr sz="3200" dirty="0">
              <a:solidFill>
                <a:srgbClr val="5E569F"/>
              </a:solidFill>
              <a:latin typeface="Montserrat SemiBold" panose="00000700000000000000" pitchFamily="2" charset="0"/>
              <a:ea typeface="Arial"/>
              <a:cs typeface="Arial"/>
            </a:endParaRPr>
          </a:p>
        </p:txBody>
      </p:sp>
      <p:sp>
        <p:nvSpPr>
          <p:cNvPr id="98" name="Google Shape;98;p3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3</a:t>
            </a:fld>
            <a:endParaRPr/>
          </a:p>
        </p:txBody>
      </p:sp>
      <p:sp>
        <p:nvSpPr>
          <p:cNvPr id="99" name="Google Shape;99;p3"/>
          <p:cNvSpPr txBox="1"/>
          <p:nvPr/>
        </p:nvSpPr>
        <p:spPr>
          <a:xfrm>
            <a:off x="911424" y="1215330"/>
            <a:ext cx="10972800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ru-RU" sz="2400" u="sng" dirty="0">
                <a:solidFill>
                  <a:srgbClr val="303030"/>
                </a:solidFill>
                <a:latin typeface="Montserrat SemiBold" panose="00000700000000000000" pitchFamily="2" charset="-52"/>
              </a:rPr>
              <a:t>Цель</a:t>
            </a:r>
            <a:r>
              <a:rPr lang="en-US" sz="2400" u="sng" dirty="0">
                <a:solidFill>
                  <a:srgbClr val="303030"/>
                </a:solidFill>
                <a:latin typeface="Montserrat SemiBold" panose="00000700000000000000" pitchFamily="2" charset="-52"/>
              </a:rPr>
              <a:t>:</a:t>
            </a:r>
            <a:r>
              <a:rPr lang="ru-RU" sz="2400" dirty="0">
                <a:solidFill>
                  <a:srgbClr val="303030"/>
                </a:solidFill>
                <a:latin typeface="Montserrat" panose="00000500000000000000" pitchFamily="2" charset="-52"/>
              </a:rPr>
              <a:t> Разработать метод и реализовать инструмент автоматической коррекции орфографии для анализа клинических текстов на русском языке. </a:t>
            </a:r>
            <a:endParaRPr lang="ru-RU" sz="2400" dirty="0">
              <a:solidFill>
                <a:srgbClr val="303030"/>
              </a:solidFill>
              <a:latin typeface="Montserrat" panose="00000500000000000000" pitchFamily="2" charset="-52"/>
            </a:endParaRPr>
          </a:p>
        </p:txBody>
      </p:sp>
      <p:pic>
        <p:nvPicPr>
          <p:cNvPr id="100" name="Google Shape;100;p3" descr="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3392" y="1390149"/>
            <a:ext cx="152401" cy="150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3" descr="презентация КМУ 15_03-02.jp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6032500"/>
            <a:ext cx="12192000" cy="82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00;p3" descr="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3392" y="3000149"/>
            <a:ext cx="152401" cy="150877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Объект 2"/>
          <p:cNvSpPr txBox="1">
            <a:spLocks/>
          </p:cNvSpPr>
          <p:nvPr/>
        </p:nvSpPr>
        <p:spPr>
          <a:xfrm>
            <a:off x="911424" y="2833156"/>
            <a:ext cx="10513168" cy="26047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2400" u="sng" dirty="0" smtClean="0">
                <a:solidFill>
                  <a:srgbClr val="303030"/>
                </a:solidFill>
                <a:latin typeface="Montserrat SemiBold" panose="00000700000000000000" pitchFamily="2" charset="-52"/>
              </a:rPr>
              <a:t>Задачи</a:t>
            </a:r>
            <a:r>
              <a:rPr lang="en-US" sz="2400" u="sng" dirty="0" smtClean="0">
                <a:solidFill>
                  <a:srgbClr val="303030"/>
                </a:solidFill>
                <a:latin typeface="Montserrat SemiBold" panose="00000700000000000000" pitchFamily="2" charset="-52"/>
              </a:rPr>
              <a:t>:</a:t>
            </a:r>
            <a:endParaRPr lang="en-US" sz="2400" u="sng" dirty="0">
              <a:solidFill>
                <a:srgbClr val="303030"/>
              </a:solidFill>
              <a:latin typeface="Montserrat SemiBold" panose="00000700000000000000" pitchFamily="2" charset="-52"/>
            </a:endParaRPr>
          </a:p>
          <a:p>
            <a:r>
              <a:rPr lang="ru-RU" sz="24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Аналитический обзор</a:t>
            </a:r>
          </a:p>
          <a:p>
            <a:r>
              <a:rPr lang="ru-RU" sz="24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Первичный анализ </a:t>
            </a:r>
            <a:r>
              <a:rPr lang="ru-RU" sz="2400" dirty="0">
                <a:solidFill>
                  <a:srgbClr val="303030"/>
                </a:solidFill>
                <a:latin typeface="Montserrat" panose="00000500000000000000" pitchFamily="2" charset="-52"/>
              </a:rPr>
              <a:t>и предобработка </a:t>
            </a:r>
            <a:r>
              <a:rPr lang="ru-RU" sz="24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данных</a:t>
            </a:r>
          </a:p>
          <a:p>
            <a:r>
              <a:rPr lang="ru-RU" sz="24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Анализ существующих </a:t>
            </a:r>
            <a:r>
              <a:rPr lang="ru-RU" sz="24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инструментов</a:t>
            </a:r>
            <a:endParaRPr lang="en-US" sz="24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r>
              <a:rPr lang="ru-RU" sz="24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Предложение нового подхода</a:t>
            </a:r>
            <a:endParaRPr lang="ru-RU" sz="24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r>
              <a:rPr lang="ru-RU" sz="24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Реализация нового инструмента</a:t>
            </a: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1626893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"/>
          <p:cNvSpPr txBox="1">
            <a:spLocks noGrp="1"/>
          </p:cNvSpPr>
          <p:nvPr>
            <p:ph type="title"/>
          </p:nvPr>
        </p:nvSpPr>
        <p:spPr>
          <a:xfrm>
            <a:off x="523800" y="197768"/>
            <a:ext cx="10972800" cy="78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spcBef>
                <a:spcPts val="0"/>
              </a:spcBef>
              <a:buClr>
                <a:srgbClr val="5E569F"/>
              </a:buClr>
              <a:buSzPts val="3200"/>
            </a:pPr>
            <a:r>
              <a:rPr lang="ru-RU" sz="3200" dirty="0" smtClean="0">
                <a:solidFill>
                  <a:srgbClr val="5E569F"/>
                </a:solidFill>
                <a:latin typeface="Montserrat SemiBold" panose="00000700000000000000" pitchFamily="2" charset="0"/>
                <a:ea typeface="Arial"/>
                <a:cs typeface="Arial"/>
              </a:rPr>
              <a:t>Ошибки в текстах</a:t>
            </a:r>
            <a:endParaRPr sz="3200" dirty="0">
              <a:solidFill>
                <a:srgbClr val="5E569F"/>
              </a:solidFill>
              <a:latin typeface="Montserrat SemiBold" panose="00000700000000000000" pitchFamily="2" charset="0"/>
              <a:ea typeface="Arial"/>
              <a:cs typeface="Arial"/>
            </a:endParaRPr>
          </a:p>
        </p:txBody>
      </p:sp>
      <p:sp>
        <p:nvSpPr>
          <p:cNvPr id="98" name="Google Shape;98;p3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4</a:t>
            </a:fld>
            <a:endParaRPr/>
          </a:p>
        </p:txBody>
      </p:sp>
      <p:pic>
        <p:nvPicPr>
          <p:cNvPr id="102" name="Google Shape;102;p3" descr="презентация КМУ 15_03-02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032500"/>
            <a:ext cx="12192000" cy="82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7564" y="1304579"/>
            <a:ext cx="9136872" cy="3996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524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"/>
          <p:cNvSpPr txBox="1">
            <a:spLocks noGrp="1"/>
          </p:cNvSpPr>
          <p:nvPr>
            <p:ph type="title"/>
          </p:nvPr>
        </p:nvSpPr>
        <p:spPr>
          <a:xfrm>
            <a:off x="523800" y="197768"/>
            <a:ext cx="10972800" cy="78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spcBef>
                <a:spcPts val="0"/>
              </a:spcBef>
              <a:buClr>
                <a:srgbClr val="5E569F"/>
              </a:buClr>
              <a:buSzPts val="3200"/>
            </a:pPr>
            <a:r>
              <a:rPr lang="ru-RU" sz="3200" dirty="0" smtClean="0">
                <a:solidFill>
                  <a:srgbClr val="5E569F"/>
                </a:solidFill>
                <a:latin typeface="Montserrat SemiBold" panose="00000700000000000000" pitchFamily="2" charset="0"/>
                <a:ea typeface="Arial"/>
                <a:cs typeface="Arial"/>
              </a:rPr>
              <a:t>Первичный анализ данных</a:t>
            </a:r>
            <a:endParaRPr sz="3200" dirty="0">
              <a:solidFill>
                <a:srgbClr val="5E569F"/>
              </a:solidFill>
              <a:latin typeface="Montserrat SemiBold" panose="00000700000000000000" pitchFamily="2" charset="0"/>
              <a:ea typeface="Arial"/>
              <a:cs typeface="Arial"/>
            </a:endParaRPr>
          </a:p>
        </p:txBody>
      </p:sp>
      <p:sp>
        <p:nvSpPr>
          <p:cNvPr id="98" name="Google Shape;98;p3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5</a:t>
            </a:fld>
            <a:endParaRPr/>
          </a:p>
        </p:txBody>
      </p:sp>
      <p:pic>
        <p:nvPicPr>
          <p:cNvPr id="102" name="Google Shape;102;p3" descr="презентация КМУ 15_03-02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032500"/>
            <a:ext cx="12192000" cy="825500"/>
          </a:xfrm>
          <a:prstGeom prst="rect">
            <a:avLst/>
          </a:prstGeom>
          <a:noFill/>
          <a:ln>
            <a:noFill/>
          </a:ln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7" name="Google Shape;99;p3"/>
              <p:cNvSpPr txBox="1"/>
              <p:nvPr/>
            </p:nvSpPr>
            <p:spPr>
              <a:xfrm>
                <a:off x="911424" y="1215330"/>
                <a:ext cx="10972800" cy="333677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>
                  <a:lnSpc>
                    <a:spcPts val="2300"/>
                  </a:lnSpc>
                </a:pPr>
                <a:r>
                  <a:rPr lang="ru-RU" sz="2400" dirty="0">
                    <a:solidFill>
                      <a:srgbClr val="303030"/>
                    </a:solidFill>
                    <a:latin typeface="Montserrat" panose="00000500000000000000" pitchFamily="2" charset="-52"/>
                  </a:rPr>
                  <a:t>Корпус из 2356 анамнезов пациентов медицинского центра им. </a:t>
                </a:r>
                <a:r>
                  <a:rPr lang="ru-RU" sz="2400" dirty="0" err="1">
                    <a:solidFill>
                      <a:srgbClr val="303030"/>
                    </a:solidFill>
                    <a:latin typeface="Montserrat" panose="00000500000000000000" pitchFamily="2" charset="-52"/>
                  </a:rPr>
                  <a:t>Алмазова</a:t>
                </a:r>
                <a:endParaRPr lang="ru-RU" sz="2400" dirty="0">
                  <a:solidFill>
                    <a:srgbClr val="303030"/>
                  </a:solidFill>
                  <a:latin typeface="Montserrat" panose="00000500000000000000" pitchFamily="2" charset="-52"/>
                </a:endParaRPr>
              </a:p>
              <a:p>
                <a:pPr>
                  <a:lnSpc>
                    <a:spcPts val="2300"/>
                  </a:lnSpc>
                </a:pPr>
                <a:endParaRPr lang="ru-RU" sz="2400" dirty="0" smtClean="0">
                  <a:solidFill>
                    <a:srgbClr val="303030"/>
                  </a:solidFill>
                  <a:latin typeface="Montserrat" panose="00000500000000000000" pitchFamily="2" charset="-52"/>
                </a:endParaRPr>
              </a:p>
              <a:p>
                <a:pPr>
                  <a:lnSpc>
                    <a:spcPts val="2300"/>
                  </a:lnSpc>
                </a:pPr>
                <a:r>
                  <a:rPr lang="ru-RU" sz="2400" dirty="0" smtClean="0">
                    <a:solidFill>
                      <a:srgbClr val="303030"/>
                    </a:solidFill>
                    <a:latin typeface="Montserrat" panose="00000500000000000000" pitchFamily="2" charset="-52"/>
                  </a:rPr>
                  <a:t>Анамнезы </a:t>
                </a:r>
                <a:r>
                  <a:rPr lang="ru-RU" sz="2400" dirty="0" err="1">
                    <a:solidFill>
                      <a:srgbClr val="303030"/>
                    </a:solidFill>
                    <a:latin typeface="Montserrat" panose="00000500000000000000" pitchFamily="2" charset="-52"/>
                  </a:rPr>
                  <a:t>токенизированы</a:t>
                </a:r>
                <a:r>
                  <a:rPr lang="ru-RU" sz="2400" dirty="0">
                    <a:solidFill>
                      <a:srgbClr val="303030"/>
                    </a:solidFill>
                    <a:latin typeface="Montserrat" panose="00000500000000000000" pitchFamily="2" charset="-52"/>
                  </a:rPr>
                  <a:t>, отфильтрованы и </a:t>
                </a:r>
                <a:r>
                  <a:rPr lang="ru-RU" sz="2400" dirty="0" err="1">
                    <a:solidFill>
                      <a:srgbClr val="303030"/>
                    </a:solidFill>
                    <a:latin typeface="Montserrat" panose="00000500000000000000" pitchFamily="2" charset="-52"/>
                  </a:rPr>
                  <a:t>лемматизированы</a:t>
                </a:r>
                <a:r>
                  <a:rPr lang="ru-RU" sz="2400" dirty="0">
                    <a:solidFill>
                      <a:srgbClr val="303030"/>
                    </a:solidFill>
                    <a:latin typeface="Montserrat" panose="00000500000000000000" pitchFamily="2" charset="-52"/>
                  </a:rPr>
                  <a:t>.</a:t>
                </a:r>
              </a:p>
              <a:p>
                <a:pPr>
                  <a:lnSpc>
                    <a:spcPts val="2300"/>
                  </a:lnSpc>
                </a:pPr>
                <a:endParaRPr lang="ru-RU" sz="2400" dirty="0" smtClean="0">
                  <a:solidFill>
                    <a:srgbClr val="303030"/>
                  </a:solidFill>
                  <a:latin typeface="Montserrat" panose="00000500000000000000" pitchFamily="2" charset="-52"/>
                </a:endParaRPr>
              </a:p>
              <a:p>
                <a:pPr>
                  <a:lnSpc>
                    <a:spcPts val="2300"/>
                  </a:lnSpc>
                </a:pPr>
                <a:endParaRPr lang="ru-RU" sz="2400" dirty="0">
                  <a:solidFill>
                    <a:srgbClr val="303030"/>
                  </a:solidFill>
                  <a:latin typeface="Montserrat" panose="00000500000000000000" pitchFamily="2" charset="-52"/>
                </a:endParaRPr>
              </a:p>
              <a:p>
                <a:pPr>
                  <a:lnSpc>
                    <a:spcPts val="2300"/>
                  </a:lnSpc>
                </a:pPr>
                <a:r>
                  <a:rPr lang="ru-RU" sz="2400" dirty="0" smtClean="0">
                    <a:solidFill>
                      <a:srgbClr val="303030"/>
                    </a:solidFill>
                    <a:latin typeface="Montserrat" panose="00000500000000000000" pitchFamily="2" charset="-52"/>
                  </a:rPr>
                  <a:t>91 </a:t>
                </a:r>
                <a:r>
                  <a:rPr lang="ru-RU" sz="2400" dirty="0" err="1">
                    <a:solidFill>
                      <a:srgbClr val="303030"/>
                    </a:solidFill>
                    <a:latin typeface="Montserrat" panose="00000500000000000000" pitchFamily="2" charset="-52"/>
                  </a:rPr>
                  <a:t>токен</a:t>
                </a:r>
                <a:r>
                  <a:rPr lang="ru-RU" sz="2400" dirty="0">
                    <a:solidFill>
                      <a:srgbClr val="303030"/>
                    </a:solidFill>
                    <a:latin typeface="Montserrat" panose="00000500000000000000" pitchFamily="2" charset="-52"/>
                  </a:rPr>
                  <a:t> - 99 перцентиль количества отфильтрованных </a:t>
                </a:r>
                <a:r>
                  <a:rPr lang="ru-RU" sz="2400" dirty="0" err="1">
                    <a:solidFill>
                      <a:srgbClr val="303030"/>
                    </a:solidFill>
                    <a:latin typeface="Montserrat" panose="00000500000000000000" pitchFamily="2" charset="-52"/>
                  </a:rPr>
                  <a:t>токенов</a:t>
                </a:r>
                <a:r>
                  <a:rPr lang="ru-RU" sz="2400" dirty="0">
                    <a:solidFill>
                      <a:srgbClr val="303030"/>
                    </a:solidFill>
                    <a:latin typeface="Montserrat" panose="00000500000000000000" pitchFamily="2" charset="-52"/>
                  </a:rPr>
                  <a:t> </a:t>
                </a:r>
                <a:r>
                  <a:rPr lang="ru-RU" sz="2400" dirty="0">
                    <a:solidFill>
                      <a:srgbClr val="303030"/>
                    </a:solidFill>
                    <a:latin typeface="Montserrat" panose="00000500000000000000" pitchFamily="2" charset="-52"/>
                  </a:rPr>
                  <a:t>в </a:t>
                </a:r>
                <a:r>
                  <a:rPr lang="ru-RU" sz="2400" dirty="0">
                    <a:solidFill>
                      <a:srgbClr val="303030"/>
                    </a:solidFill>
                    <a:latin typeface="Montserrat" panose="00000500000000000000" pitchFamily="2" charset="-52"/>
                  </a:rPr>
                  <a:t>анамнезе</a:t>
                </a:r>
              </a:p>
              <a:p>
                <a:pPr>
                  <a:lnSpc>
                    <a:spcPts val="2300"/>
                  </a:lnSpc>
                </a:pPr>
                <a:endParaRPr lang="ru-RU" sz="2400" dirty="0" smtClean="0">
                  <a:solidFill>
                    <a:srgbClr val="303030"/>
                  </a:solidFill>
                  <a:latin typeface="Montserrat" panose="00000500000000000000" pitchFamily="2" charset="-52"/>
                </a:endParaRPr>
              </a:p>
              <a:p>
                <a:pPr>
                  <a:lnSpc>
                    <a:spcPts val="2300"/>
                  </a:lnSpc>
                </a:pPr>
                <a:r>
                  <a:rPr lang="ru-RU" sz="2400" dirty="0" smtClean="0">
                    <a:solidFill>
                      <a:srgbClr val="303030"/>
                    </a:solidFill>
                    <a:latin typeface="Montserrat" panose="00000500000000000000" pitchFamily="2" charset="-52"/>
                  </a:rPr>
                  <a:t>Необходимая </a:t>
                </a:r>
                <a:r>
                  <a:rPr lang="ru-RU" sz="2400" dirty="0">
                    <a:solidFill>
                      <a:srgbClr val="303030"/>
                    </a:solidFill>
                    <a:latin typeface="Montserrat" panose="00000500000000000000" pitchFamily="2" charset="-52"/>
                  </a:rPr>
                  <a:t>производительность 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rgbClr val="30303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</m:oMath>
                </a14:m>
                <a:r>
                  <a:rPr lang="en-US" sz="2400" dirty="0">
                    <a:solidFill>
                      <a:srgbClr val="303030"/>
                    </a:solidFill>
                    <a:latin typeface="Montserrat" panose="00000500000000000000" pitchFamily="2" charset="-52"/>
                  </a:rPr>
                  <a:t>100 </a:t>
                </a:r>
                <a:r>
                  <a:rPr lang="ru-RU" sz="2400" dirty="0">
                    <a:solidFill>
                      <a:srgbClr val="303030"/>
                    </a:solidFill>
                    <a:latin typeface="Montserrat" panose="00000500000000000000" pitchFamily="2" charset="-52"/>
                  </a:rPr>
                  <a:t>слов в секунду</a:t>
                </a:r>
              </a:p>
              <a:p>
                <a:pPr>
                  <a:lnSpc>
                    <a:spcPts val="2300"/>
                  </a:lnSpc>
                </a:pPr>
                <a:endParaRPr lang="ru-RU" sz="2400" dirty="0">
                  <a:solidFill>
                    <a:srgbClr val="303030"/>
                  </a:solidFill>
                  <a:latin typeface="Montserrat" panose="00000500000000000000" pitchFamily="2" charset="-52"/>
                </a:endParaRPr>
              </a:p>
            </p:txBody>
          </p:sp>
        </mc:Choice>
        <mc:Fallback>
          <p:sp>
            <p:nvSpPr>
              <p:cNvPr id="7" name="Google Shape;99;p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1424" y="1215330"/>
                <a:ext cx="10972800" cy="3336771"/>
              </a:xfrm>
              <a:prstGeom prst="rect">
                <a:avLst/>
              </a:prstGeom>
              <a:blipFill>
                <a:blip r:embed="rId4"/>
                <a:stretch>
                  <a:fillRect l="-889" t="-3467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Google Shape;100;p3" descr="1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23392" y="1335665"/>
            <a:ext cx="152401" cy="150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101;p3" descr="1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23392" y="3916966"/>
            <a:ext cx="152401" cy="150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0;p3" descr="1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23392" y="2194572"/>
            <a:ext cx="152401" cy="150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00;p3" descr="1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23392" y="3055769"/>
            <a:ext cx="152401" cy="15087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83343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"/>
          <p:cNvSpPr txBox="1">
            <a:spLocks noGrp="1"/>
          </p:cNvSpPr>
          <p:nvPr>
            <p:ph type="title"/>
          </p:nvPr>
        </p:nvSpPr>
        <p:spPr>
          <a:xfrm>
            <a:off x="523800" y="197768"/>
            <a:ext cx="10972800" cy="78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spcBef>
                <a:spcPts val="0"/>
              </a:spcBef>
              <a:buClr>
                <a:srgbClr val="5E569F"/>
              </a:buClr>
              <a:buSzPts val="3200"/>
            </a:pPr>
            <a:r>
              <a:rPr lang="ru-RU" sz="3200" dirty="0" smtClean="0">
                <a:solidFill>
                  <a:srgbClr val="5E569F"/>
                </a:solidFill>
                <a:latin typeface="Montserrat SemiBold" panose="00000700000000000000" pitchFamily="2" charset="0"/>
                <a:ea typeface="Arial"/>
                <a:cs typeface="Arial"/>
              </a:rPr>
              <a:t>Существующие инструменты</a:t>
            </a:r>
            <a:endParaRPr sz="3200" dirty="0">
              <a:solidFill>
                <a:srgbClr val="5E569F"/>
              </a:solidFill>
              <a:latin typeface="Montserrat SemiBold" panose="00000700000000000000" pitchFamily="2" charset="0"/>
              <a:ea typeface="Arial"/>
              <a:cs typeface="Arial"/>
            </a:endParaRPr>
          </a:p>
        </p:txBody>
      </p:sp>
      <p:sp>
        <p:nvSpPr>
          <p:cNvPr id="98" name="Google Shape;98;p3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6</a:t>
            </a:fld>
            <a:endParaRPr/>
          </a:p>
        </p:txBody>
      </p:sp>
      <p:pic>
        <p:nvPicPr>
          <p:cNvPr id="102" name="Google Shape;102;p3" descr="презентация КМУ 15_03-02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032500"/>
            <a:ext cx="12192000" cy="8255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3" name="Объект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95794359"/>
              </p:ext>
            </p:extLst>
          </p:nvPr>
        </p:nvGraphicFramePr>
        <p:xfrm>
          <a:off x="941554" y="1412776"/>
          <a:ext cx="10308892" cy="352153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848509">
                  <a:extLst>
                    <a:ext uri="{9D8B030D-6E8A-4147-A177-3AD203B41FA5}">
                      <a16:colId xmlns:a16="http://schemas.microsoft.com/office/drawing/2014/main" val="3098728753"/>
                    </a:ext>
                  </a:extLst>
                </a:gridCol>
                <a:gridCol w="1684991">
                  <a:extLst>
                    <a:ext uri="{9D8B030D-6E8A-4147-A177-3AD203B41FA5}">
                      <a16:colId xmlns:a16="http://schemas.microsoft.com/office/drawing/2014/main" val="1425817054"/>
                    </a:ext>
                  </a:extLst>
                </a:gridCol>
                <a:gridCol w="1684991">
                  <a:extLst>
                    <a:ext uri="{9D8B030D-6E8A-4147-A177-3AD203B41FA5}">
                      <a16:colId xmlns:a16="http://schemas.microsoft.com/office/drawing/2014/main" val="3105112307"/>
                    </a:ext>
                  </a:extLst>
                </a:gridCol>
                <a:gridCol w="1684991">
                  <a:extLst>
                    <a:ext uri="{9D8B030D-6E8A-4147-A177-3AD203B41FA5}">
                      <a16:colId xmlns:a16="http://schemas.microsoft.com/office/drawing/2014/main" val="452997052"/>
                    </a:ext>
                  </a:extLst>
                </a:gridCol>
                <a:gridCol w="2405410">
                  <a:extLst>
                    <a:ext uri="{9D8B030D-6E8A-4147-A177-3AD203B41FA5}">
                      <a16:colId xmlns:a16="http://schemas.microsoft.com/office/drawing/2014/main" val="2167348384"/>
                    </a:ext>
                  </a:extLst>
                </a:gridCol>
              </a:tblGrid>
              <a:tr h="854835">
                <a:tc>
                  <a:txBody>
                    <a:bodyPr/>
                    <a:lstStyle/>
                    <a:p>
                      <a:pPr algn="ctr"/>
                      <a:r>
                        <a:rPr lang="ru-RU" sz="1700" dirty="0" smtClean="0">
                          <a:latin typeface="Montserrat" panose="00000500000000000000" pitchFamily="2" charset="-52"/>
                        </a:rPr>
                        <a:t>Инструмент</a:t>
                      </a:r>
                      <a:endParaRPr lang="ru-RU" sz="1700" dirty="0">
                        <a:latin typeface="Montserrat" panose="00000500000000000000" pitchFamily="2" charset="-52"/>
                      </a:endParaRPr>
                    </a:p>
                  </a:txBody>
                  <a:tcPr marL="72588" marR="72588" marT="36294" marB="3629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 smtClean="0">
                          <a:latin typeface="Montserrat" panose="00000500000000000000" pitchFamily="2" charset="-52"/>
                        </a:rPr>
                        <a:t>Error precision</a:t>
                      </a:r>
                      <a:endParaRPr lang="ru-RU" sz="1700" dirty="0">
                        <a:latin typeface="Montserrat" panose="00000500000000000000" pitchFamily="2" charset="-52"/>
                      </a:endParaRPr>
                    </a:p>
                  </a:txBody>
                  <a:tcPr marL="72588" marR="72588" marT="36294" marB="3629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 smtClean="0">
                          <a:latin typeface="Montserrat" panose="00000500000000000000" pitchFamily="2" charset="-52"/>
                        </a:rPr>
                        <a:t>Lexical precision</a:t>
                      </a:r>
                      <a:endParaRPr lang="ru-RU" sz="1700" dirty="0">
                        <a:latin typeface="Montserrat" panose="00000500000000000000" pitchFamily="2" charset="-52"/>
                      </a:endParaRPr>
                    </a:p>
                  </a:txBody>
                  <a:tcPr marL="72588" marR="72588" marT="36294" marB="3629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 smtClean="0">
                          <a:latin typeface="Montserrat" panose="00000500000000000000" pitchFamily="2" charset="-52"/>
                        </a:rPr>
                        <a:t>Overall precision</a:t>
                      </a:r>
                      <a:endParaRPr lang="ru-RU" sz="1700" dirty="0">
                        <a:latin typeface="Montserrat" panose="00000500000000000000" pitchFamily="2" charset="-52"/>
                      </a:endParaRPr>
                    </a:p>
                  </a:txBody>
                  <a:tcPr marL="72588" marR="72588" marT="36294" marB="3629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700" dirty="0" smtClean="0">
                          <a:latin typeface="Montserrat" panose="00000500000000000000" pitchFamily="2" charset="-52"/>
                        </a:rPr>
                        <a:t>Среднее количество слов</a:t>
                      </a:r>
                      <a:r>
                        <a:rPr lang="ru-RU" sz="1700" baseline="0" dirty="0" smtClean="0">
                          <a:latin typeface="Montserrat" panose="00000500000000000000" pitchFamily="2" charset="-52"/>
                        </a:rPr>
                        <a:t> в секунду</a:t>
                      </a:r>
                      <a:endParaRPr lang="ru-RU" sz="1700" dirty="0">
                        <a:latin typeface="Montserrat" panose="00000500000000000000" pitchFamily="2" charset="-52"/>
                      </a:endParaRPr>
                    </a:p>
                  </a:txBody>
                  <a:tcPr marL="72588" marR="72588" marT="36294" marB="36294" anchor="ctr"/>
                </a:tc>
                <a:extLst>
                  <a:ext uri="{0D108BD9-81ED-4DB2-BD59-A6C34878D82A}">
                    <a16:rowId xmlns:a16="http://schemas.microsoft.com/office/drawing/2014/main" val="612851959"/>
                  </a:ext>
                </a:extLst>
              </a:tr>
              <a:tr h="333337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 err="1" smtClean="0">
                          <a:latin typeface="Montserrat" panose="00000500000000000000" pitchFamily="2" charset="-52"/>
                        </a:rPr>
                        <a:t>Aspell</a:t>
                      </a:r>
                      <a:r>
                        <a:rPr lang="en-US" sz="1700" dirty="0" smtClean="0">
                          <a:latin typeface="Montserrat" panose="00000500000000000000" pitchFamily="2" charset="-52"/>
                        </a:rPr>
                        <a:t>-python</a:t>
                      </a:r>
                      <a:endParaRPr lang="ru-RU" sz="1700" dirty="0">
                        <a:latin typeface="Montserrat" panose="00000500000000000000" pitchFamily="2" charset="-52"/>
                      </a:endParaRPr>
                    </a:p>
                  </a:txBody>
                  <a:tcPr marL="72588" marR="72588" marT="36294" marB="3629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 smtClean="0">
                          <a:latin typeface="Montserrat" panose="00000500000000000000" pitchFamily="2" charset="-52"/>
                        </a:rPr>
                        <a:t>0</a:t>
                      </a:r>
                      <a:r>
                        <a:rPr lang="ru-RU" sz="1700" dirty="0" smtClean="0">
                          <a:latin typeface="Montserrat" panose="00000500000000000000" pitchFamily="2" charset="-52"/>
                        </a:rPr>
                        <a:t>.65</a:t>
                      </a:r>
                      <a:endParaRPr lang="ru-RU" sz="1700" dirty="0">
                        <a:latin typeface="Montserrat" panose="00000500000000000000" pitchFamily="2" charset="-52"/>
                      </a:endParaRPr>
                    </a:p>
                  </a:txBody>
                  <a:tcPr marL="72588" marR="72588" marT="36294" marB="3629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700" dirty="0" smtClean="0">
                          <a:latin typeface="Montserrat" panose="00000500000000000000" pitchFamily="2" charset="-52"/>
                        </a:rPr>
                        <a:t>0.775</a:t>
                      </a:r>
                      <a:endParaRPr lang="ru-RU" sz="1700" dirty="0">
                        <a:latin typeface="Montserrat" panose="00000500000000000000" pitchFamily="2" charset="-52"/>
                      </a:endParaRPr>
                    </a:p>
                  </a:txBody>
                  <a:tcPr marL="72588" marR="72588" marT="36294" marB="36294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 smtClean="0">
                          <a:latin typeface="Gotham Pro" panose="02000503040000020004" pitchFamily="50" charset="0"/>
                          <a:cs typeface="Gotham Pro" panose="02000503040000020004" pitchFamily="50" charset="0"/>
                        </a:rPr>
                        <a:t>0.7125</a:t>
                      </a:r>
                      <a:endParaRPr lang="ru-RU" sz="1700" dirty="0">
                        <a:latin typeface="Montserrat" panose="00000500000000000000" pitchFamily="2" charset="-52"/>
                      </a:endParaRPr>
                    </a:p>
                  </a:txBody>
                  <a:tcPr marL="72588" marR="72588" marT="36294" marB="3629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700" b="0" dirty="0" smtClean="0">
                          <a:latin typeface="Gotham Pro" panose="02000503040000020004" pitchFamily="50" charset="0"/>
                          <a:cs typeface="Gotham Pro" panose="02000503040000020004" pitchFamily="50" charset="0"/>
                        </a:rPr>
                        <a:t>353</a:t>
                      </a:r>
                      <a:endParaRPr lang="en-GB" sz="1700" b="0" dirty="0">
                        <a:latin typeface="Gotham Pro" panose="02000503040000020004" pitchFamily="50" charset="0"/>
                        <a:cs typeface="Gotham Pro" panose="02000503040000020004" pitchFamily="50" charset="0"/>
                      </a:endParaRPr>
                    </a:p>
                  </a:txBody>
                  <a:tcPr marL="72588" marR="72588" marT="36294" marB="36294"/>
                </a:tc>
                <a:extLst>
                  <a:ext uri="{0D108BD9-81ED-4DB2-BD59-A6C34878D82A}">
                    <a16:rowId xmlns:a16="http://schemas.microsoft.com/office/drawing/2014/main" val="3897927660"/>
                  </a:ext>
                </a:extLst>
              </a:tr>
              <a:tr h="333337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 err="1" smtClean="0">
                          <a:latin typeface="Montserrat" panose="00000500000000000000" pitchFamily="2" charset="-52"/>
                        </a:rPr>
                        <a:t>PyHunspell</a:t>
                      </a:r>
                      <a:endParaRPr lang="ru-RU" sz="1700" dirty="0">
                        <a:latin typeface="Montserrat" panose="00000500000000000000" pitchFamily="2" charset="-52"/>
                      </a:endParaRPr>
                    </a:p>
                  </a:txBody>
                  <a:tcPr marL="72588" marR="72588" marT="36294" marB="3629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700" dirty="0" smtClean="0">
                          <a:latin typeface="Montserrat" panose="00000500000000000000" pitchFamily="2" charset="-52"/>
                        </a:rPr>
                        <a:t>0.59</a:t>
                      </a:r>
                      <a:endParaRPr lang="ru-RU" sz="1700" dirty="0">
                        <a:latin typeface="Montserrat" panose="00000500000000000000" pitchFamily="2" charset="-52"/>
                      </a:endParaRPr>
                    </a:p>
                  </a:txBody>
                  <a:tcPr marL="72588" marR="72588" marT="36294" marB="3629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700" dirty="0" smtClean="0">
                          <a:latin typeface="Montserrat" panose="00000500000000000000" pitchFamily="2" charset="-52"/>
                        </a:rPr>
                        <a:t>0.49</a:t>
                      </a:r>
                      <a:endParaRPr lang="ru-RU" sz="1700" dirty="0">
                        <a:latin typeface="Montserrat" panose="00000500000000000000" pitchFamily="2" charset="-52"/>
                      </a:endParaRPr>
                    </a:p>
                  </a:txBody>
                  <a:tcPr marL="72588" marR="72588" marT="36294" marB="3629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700" b="0" dirty="0" smtClean="0">
                          <a:latin typeface="Gotham Pro" panose="02000503040000020004" pitchFamily="50" charset="0"/>
                          <a:cs typeface="Gotham Pro" panose="02000503040000020004" pitchFamily="50" charset="0"/>
                        </a:rPr>
                        <a:t>0.54</a:t>
                      </a:r>
                      <a:endParaRPr lang="en-GB" sz="1700" b="0" dirty="0">
                        <a:latin typeface="Gotham Pro" panose="02000503040000020004" pitchFamily="50" charset="0"/>
                        <a:cs typeface="Gotham Pro" panose="02000503040000020004" pitchFamily="50" charset="0"/>
                      </a:endParaRPr>
                    </a:p>
                  </a:txBody>
                  <a:tcPr marL="72588" marR="72588" marT="36294" marB="3629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700" b="0" dirty="0" smtClean="0">
                          <a:latin typeface="Gotham Pro" panose="02000503040000020004" pitchFamily="50" charset="0"/>
                          <a:cs typeface="Gotham Pro" panose="02000503040000020004" pitchFamily="50" charset="0"/>
                        </a:rPr>
                        <a:t>11.5</a:t>
                      </a:r>
                      <a:endParaRPr lang="en-GB" sz="1700" b="0" dirty="0">
                        <a:latin typeface="Gotham Pro" panose="02000503040000020004" pitchFamily="50" charset="0"/>
                        <a:cs typeface="Gotham Pro" panose="02000503040000020004" pitchFamily="50" charset="0"/>
                      </a:endParaRPr>
                    </a:p>
                  </a:txBody>
                  <a:tcPr marL="72588" marR="72588" marT="36294" marB="36294"/>
                </a:tc>
                <a:extLst>
                  <a:ext uri="{0D108BD9-81ED-4DB2-BD59-A6C34878D82A}">
                    <a16:rowId xmlns:a16="http://schemas.microsoft.com/office/drawing/2014/main" val="2771102933"/>
                  </a:ext>
                </a:extLst>
              </a:tr>
              <a:tr h="333337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 err="1" smtClean="0">
                          <a:latin typeface="Montserrat" panose="00000500000000000000" pitchFamily="2" charset="-52"/>
                        </a:rPr>
                        <a:t>PyEnchant</a:t>
                      </a:r>
                      <a:endParaRPr lang="ru-RU" sz="1700" dirty="0">
                        <a:latin typeface="Montserrat" panose="00000500000000000000" pitchFamily="2" charset="-52"/>
                      </a:endParaRPr>
                    </a:p>
                  </a:txBody>
                  <a:tcPr marL="72588" marR="72588" marT="36294" marB="3629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700" dirty="0" smtClean="0">
                          <a:latin typeface="Montserrat" panose="00000500000000000000" pitchFamily="2" charset="-52"/>
                        </a:rPr>
                        <a:t>0.6</a:t>
                      </a:r>
                      <a:endParaRPr lang="ru-RU" sz="1700" dirty="0">
                        <a:latin typeface="Montserrat" panose="00000500000000000000" pitchFamily="2" charset="-52"/>
                      </a:endParaRPr>
                    </a:p>
                  </a:txBody>
                  <a:tcPr marL="72588" marR="72588" marT="36294" marB="3629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700" dirty="0" smtClean="0">
                          <a:latin typeface="Montserrat" panose="00000500000000000000" pitchFamily="2" charset="-52"/>
                        </a:rPr>
                        <a:t>0.455</a:t>
                      </a:r>
                      <a:endParaRPr lang="ru-RU" sz="1700" dirty="0">
                        <a:latin typeface="Montserrat" panose="00000500000000000000" pitchFamily="2" charset="-52"/>
                      </a:endParaRPr>
                    </a:p>
                  </a:txBody>
                  <a:tcPr marL="72588" marR="72588" marT="36294" marB="3629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700" b="0" dirty="0" smtClean="0">
                          <a:latin typeface="Gotham Pro" panose="02000503040000020004" pitchFamily="50" charset="0"/>
                          <a:cs typeface="Gotham Pro" panose="02000503040000020004" pitchFamily="50" charset="0"/>
                        </a:rPr>
                        <a:t>0.5275</a:t>
                      </a:r>
                      <a:endParaRPr lang="en-GB" sz="1700" b="0" dirty="0">
                        <a:latin typeface="Gotham Pro" panose="02000503040000020004" pitchFamily="50" charset="0"/>
                        <a:cs typeface="Gotham Pro" panose="02000503040000020004" pitchFamily="50" charset="0"/>
                      </a:endParaRPr>
                    </a:p>
                  </a:txBody>
                  <a:tcPr marL="72588" marR="72588" marT="36294" marB="3629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700" b="0" dirty="0" smtClean="0">
                          <a:latin typeface="Gotham Pro" panose="02000503040000020004" pitchFamily="50" charset="0"/>
                          <a:cs typeface="Gotham Pro" panose="02000503040000020004" pitchFamily="50" charset="0"/>
                        </a:rPr>
                        <a:t>26.4</a:t>
                      </a:r>
                      <a:endParaRPr lang="en-GB" sz="1700" b="0" dirty="0">
                        <a:latin typeface="Gotham Pro" panose="02000503040000020004" pitchFamily="50" charset="0"/>
                        <a:cs typeface="Gotham Pro" panose="02000503040000020004" pitchFamily="50" charset="0"/>
                      </a:endParaRPr>
                    </a:p>
                  </a:txBody>
                  <a:tcPr marL="72588" marR="72588" marT="36294" marB="36294"/>
                </a:tc>
                <a:extLst>
                  <a:ext uri="{0D108BD9-81ED-4DB2-BD59-A6C34878D82A}">
                    <a16:rowId xmlns:a16="http://schemas.microsoft.com/office/drawing/2014/main" val="1934050702"/>
                  </a:ext>
                </a:extLst>
              </a:tr>
              <a:tr h="333337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 err="1" smtClean="0">
                          <a:latin typeface="Montserrat" panose="00000500000000000000" pitchFamily="2" charset="-52"/>
                        </a:rPr>
                        <a:t>LanguageTool</a:t>
                      </a:r>
                      <a:r>
                        <a:rPr lang="en-US" sz="1700" dirty="0" smtClean="0">
                          <a:latin typeface="Montserrat" panose="00000500000000000000" pitchFamily="2" charset="-52"/>
                        </a:rPr>
                        <a:t>-python</a:t>
                      </a:r>
                      <a:endParaRPr lang="ru-RU" sz="1700" dirty="0">
                        <a:latin typeface="Montserrat" panose="00000500000000000000" pitchFamily="2" charset="-52"/>
                      </a:endParaRPr>
                    </a:p>
                  </a:txBody>
                  <a:tcPr marL="72588" marR="72588" marT="36294" marB="3629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700" dirty="0" smtClean="0">
                          <a:latin typeface="Montserrat" panose="00000500000000000000" pitchFamily="2" charset="-52"/>
                        </a:rPr>
                        <a:t>0.64</a:t>
                      </a:r>
                      <a:endParaRPr lang="ru-RU" sz="1700" dirty="0">
                        <a:latin typeface="Montserrat" panose="00000500000000000000" pitchFamily="2" charset="-52"/>
                      </a:endParaRPr>
                    </a:p>
                  </a:txBody>
                  <a:tcPr marL="72588" marR="72588" marT="36294" marB="3629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700" dirty="0" smtClean="0">
                          <a:latin typeface="Montserrat" panose="00000500000000000000" pitchFamily="2" charset="-52"/>
                        </a:rPr>
                        <a:t>0.845</a:t>
                      </a:r>
                      <a:endParaRPr lang="ru-RU" sz="1700" dirty="0">
                        <a:latin typeface="Montserrat" panose="00000500000000000000" pitchFamily="2" charset="-52"/>
                      </a:endParaRPr>
                    </a:p>
                  </a:txBody>
                  <a:tcPr marL="72588" marR="72588" marT="36294" marB="3629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700" b="0" dirty="0" smtClean="0">
                          <a:latin typeface="Gotham Pro" panose="02000503040000020004" pitchFamily="50" charset="0"/>
                          <a:cs typeface="Gotham Pro" panose="02000503040000020004" pitchFamily="50" charset="0"/>
                        </a:rPr>
                        <a:t>0.7425</a:t>
                      </a:r>
                      <a:endParaRPr lang="en-GB" sz="1700" b="0" dirty="0">
                        <a:latin typeface="Gotham Pro" panose="02000503040000020004" pitchFamily="50" charset="0"/>
                        <a:cs typeface="Gotham Pro" panose="02000503040000020004" pitchFamily="50" charset="0"/>
                      </a:endParaRPr>
                    </a:p>
                  </a:txBody>
                  <a:tcPr marL="72588" marR="72588" marT="36294" marB="3629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700" b="0" dirty="0" smtClean="0">
                          <a:latin typeface="Gotham Pro" panose="02000503040000020004" pitchFamily="50" charset="0"/>
                          <a:cs typeface="Gotham Pro" panose="02000503040000020004" pitchFamily="50" charset="0"/>
                        </a:rPr>
                        <a:t>19.1</a:t>
                      </a:r>
                      <a:endParaRPr lang="en-GB" sz="1700" b="0" dirty="0">
                        <a:latin typeface="Gotham Pro" panose="02000503040000020004" pitchFamily="50" charset="0"/>
                        <a:cs typeface="Gotham Pro" panose="02000503040000020004" pitchFamily="50" charset="0"/>
                      </a:endParaRPr>
                    </a:p>
                  </a:txBody>
                  <a:tcPr marL="72588" marR="72588" marT="36294" marB="36294"/>
                </a:tc>
                <a:extLst>
                  <a:ext uri="{0D108BD9-81ED-4DB2-BD59-A6C34878D82A}">
                    <a16:rowId xmlns:a16="http://schemas.microsoft.com/office/drawing/2014/main" val="2594835465"/>
                  </a:ext>
                </a:extLst>
              </a:tr>
              <a:tr h="333337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 err="1" smtClean="0">
                          <a:latin typeface="Montserrat" panose="00000500000000000000" pitchFamily="2" charset="-52"/>
                        </a:rPr>
                        <a:t>PySpellChecker</a:t>
                      </a:r>
                      <a:endParaRPr lang="ru-RU" sz="1700" dirty="0">
                        <a:latin typeface="Montserrat" panose="00000500000000000000" pitchFamily="2" charset="-52"/>
                      </a:endParaRPr>
                    </a:p>
                  </a:txBody>
                  <a:tcPr marL="72588" marR="72588" marT="36294" marB="3629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700" dirty="0" smtClean="0">
                          <a:latin typeface="Montserrat" panose="00000500000000000000" pitchFamily="2" charset="-52"/>
                        </a:rPr>
                        <a:t>0.335</a:t>
                      </a:r>
                      <a:endParaRPr lang="ru-RU" sz="1700" dirty="0">
                        <a:latin typeface="Montserrat" panose="00000500000000000000" pitchFamily="2" charset="-52"/>
                      </a:endParaRPr>
                    </a:p>
                  </a:txBody>
                  <a:tcPr marL="72588" marR="72588" marT="36294" marB="3629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700" dirty="0" smtClean="0">
                          <a:latin typeface="Montserrat" panose="00000500000000000000" pitchFamily="2" charset="-52"/>
                        </a:rPr>
                        <a:t>0.765</a:t>
                      </a:r>
                      <a:endParaRPr lang="ru-RU" sz="1700" dirty="0">
                        <a:latin typeface="Montserrat" panose="00000500000000000000" pitchFamily="2" charset="-52"/>
                      </a:endParaRPr>
                    </a:p>
                  </a:txBody>
                  <a:tcPr marL="72588" marR="72588" marT="36294" marB="3629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700" b="0" dirty="0" smtClean="0">
                          <a:latin typeface="Gotham Pro" panose="02000503040000020004" pitchFamily="50" charset="0"/>
                          <a:cs typeface="Gotham Pro" panose="02000503040000020004" pitchFamily="50" charset="0"/>
                        </a:rPr>
                        <a:t>0.55</a:t>
                      </a:r>
                      <a:endParaRPr lang="en-GB" sz="1700" b="0" dirty="0">
                        <a:latin typeface="Gotham Pro" panose="02000503040000020004" pitchFamily="50" charset="0"/>
                        <a:cs typeface="Gotham Pro" panose="02000503040000020004" pitchFamily="50" charset="0"/>
                      </a:endParaRPr>
                    </a:p>
                  </a:txBody>
                  <a:tcPr marL="72588" marR="72588" marT="36294" marB="3629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700" b="0" dirty="0" smtClean="0">
                          <a:latin typeface="Gotham Pro" panose="02000503040000020004" pitchFamily="50" charset="0"/>
                          <a:cs typeface="Gotham Pro" panose="02000503040000020004" pitchFamily="50" charset="0"/>
                        </a:rPr>
                        <a:t>4.3</a:t>
                      </a:r>
                      <a:endParaRPr lang="en-GB" sz="1700" b="0" dirty="0">
                        <a:latin typeface="Gotham Pro" panose="02000503040000020004" pitchFamily="50" charset="0"/>
                        <a:cs typeface="Gotham Pro" panose="02000503040000020004" pitchFamily="50" charset="0"/>
                      </a:endParaRPr>
                    </a:p>
                  </a:txBody>
                  <a:tcPr marL="72588" marR="72588" marT="36294" marB="36294"/>
                </a:tc>
                <a:extLst>
                  <a:ext uri="{0D108BD9-81ED-4DB2-BD59-A6C34878D82A}">
                    <a16:rowId xmlns:a16="http://schemas.microsoft.com/office/drawing/2014/main" val="2701707841"/>
                  </a:ext>
                </a:extLst>
              </a:tr>
              <a:tr h="333337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 err="1" smtClean="0">
                          <a:latin typeface="Montserrat" panose="00000500000000000000" pitchFamily="2" charset="-52"/>
                        </a:rPr>
                        <a:t>SymspellPy</a:t>
                      </a:r>
                      <a:endParaRPr lang="ru-RU" sz="1700" dirty="0">
                        <a:latin typeface="Montserrat" panose="00000500000000000000" pitchFamily="2" charset="-52"/>
                      </a:endParaRPr>
                    </a:p>
                  </a:txBody>
                  <a:tcPr marL="72588" marR="72588" marT="36294" marB="3629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700" dirty="0" smtClean="0">
                          <a:latin typeface="Montserrat" panose="00000500000000000000" pitchFamily="2" charset="-52"/>
                        </a:rPr>
                        <a:t>0.42</a:t>
                      </a:r>
                      <a:endParaRPr lang="ru-RU" sz="1700" dirty="0">
                        <a:latin typeface="Montserrat" panose="00000500000000000000" pitchFamily="2" charset="-52"/>
                      </a:endParaRPr>
                    </a:p>
                  </a:txBody>
                  <a:tcPr marL="72588" marR="72588" marT="36294" marB="3629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700" dirty="0" smtClean="0">
                          <a:latin typeface="Montserrat" panose="00000500000000000000" pitchFamily="2" charset="-52"/>
                        </a:rPr>
                        <a:t>0.78</a:t>
                      </a:r>
                      <a:endParaRPr lang="ru-RU" sz="1700" dirty="0">
                        <a:latin typeface="Montserrat" panose="00000500000000000000" pitchFamily="2" charset="-52"/>
                      </a:endParaRPr>
                    </a:p>
                  </a:txBody>
                  <a:tcPr marL="72588" marR="72588" marT="36294" marB="3629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700" b="0" dirty="0" smtClean="0">
                          <a:latin typeface="Gotham Pro" panose="02000503040000020004" pitchFamily="50" charset="0"/>
                          <a:cs typeface="Gotham Pro" panose="02000503040000020004" pitchFamily="50" charset="0"/>
                        </a:rPr>
                        <a:t>0.6</a:t>
                      </a:r>
                      <a:endParaRPr lang="en-GB" sz="1700" b="0" dirty="0">
                        <a:latin typeface="Gotham Pro" panose="02000503040000020004" pitchFamily="50" charset="0"/>
                        <a:cs typeface="Gotham Pro" panose="02000503040000020004" pitchFamily="50" charset="0"/>
                      </a:endParaRPr>
                    </a:p>
                  </a:txBody>
                  <a:tcPr marL="72588" marR="72588" marT="36294" marB="3629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700" b="0" dirty="0" smtClean="0">
                          <a:latin typeface="Gotham Pro" panose="02000503040000020004" pitchFamily="50" charset="0"/>
                          <a:cs typeface="Gotham Pro" panose="02000503040000020004" pitchFamily="50" charset="0"/>
                        </a:rPr>
                        <a:t>15892.1</a:t>
                      </a:r>
                      <a:endParaRPr lang="en-GB" sz="1700" b="0" dirty="0">
                        <a:latin typeface="Gotham Pro" panose="02000503040000020004" pitchFamily="50" charset="0"/>
                        <a:cs typeface="Gotham Pro" panose="02000503040000020004" pitchFamily="50" charset="0"/>
                      </a:endParaRPr>
                    </a:p>
                  </a:txBody>
                  <a:tcPr marL="72588" marR="72588" marT="36294" marB="36294"/>
                </a:tc>
                <a:extLst>
                  <a:ext uri="{0D108BD9-81ED-4DB2-BD59-A6C34878D82A}">
                    <a16:rowId xmlns:a16="http://schemas.microsoft.com/office/drawing/2014/main" val="4013484621"/>
                  </a:ext>
                </a:extLst>
              </a:tr>
              <a:tr h="333337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 err="1" smtClean="0">
                          <a:latin typeface="Montserrat" panose="00000500000000000000" pitchFamily="2" charset="-52"/>
                        </a:rPr>
                        <a:t>Jumspell</a:t>
                      </a:r>
                      <a:endParaRPr lang="ru-RU" sz="1700" dirty="0">
                        <a:latin typeface="Montserrat" panose="00000500000000000000" pitchFamily="2" charset="-52"/>
                      </a:endParaRPr>
                    </a:p>
                  </a:txBody>
                  <a:tcPr marL="72588" marR="72588" marT="36294" marB="3629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700" dirty="0" smtClean="0">
                          <a:latin typeface="Montserrat" panose="00000500000000000000" pitchFamily="2" charset="-52"/>
                        </a:rPr>
                        <a:t>0.395</a:t>
                      </a:r>
                      <a:endParaRPr lang="ru-RU" sz="1700" dirty="0">
                        <a:latin typeface="Montserrat" panose="00000500000000000000" pitchFamily="2" charset="-52"/>
                      </a:endParaRPr>
                    </a:p>
                  </a:txBody>
                  <a:tcPr marL="72588" marR="72588" marT="36294" marB="3629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700" dirty="0" smtClean="0">
                          <a:latin typeface="Montserrat" panose="00000500000000000000" pitchFamily="2" charset="-52"/>
                        </a:rPr>
                        <a:t>0.925</a:t>
                      </a:r>
                      <a:endParaRPr lang="ru-RU" sz="1700" dirty="0">
                        <a:latin typeface="Montserrat" panose="00000500000000000000" pitchFamily="2" charset="-52"/>
                      </a:endParaRPr>
                    </a:p>
                  </a:txBody>
                  <a:tcPr marL="72588" marR="72588" marT="36294" marB="3629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700" b="0" dirty="0" smtClean="0">
                          <a:latin typeface="Gotham Pro" panose="02000503040000020004" pitchFamily="50" charset="0"/>
                          <a:cs typeface="Gotham Pro" panose="02000503040000020004" pitchFamily="50" charset="0"/>
                        </a:rPr>
                        <a:t>0.66</a:t>
                      </a:r>
                      <a:endParaRPr lang="en-GB" sz="1700" b="0" dirty="0">
                        <a:latin typeface="Gotham Pro" panose="02000503040000020004" pitchFamily="50" charset="0"/>
                        <a:cs typeface="Gotham Pro" panose="02000503040000020004" pitchFamily="50" charset="0"/>
                      </a:endParaRPr>
                    </a:p>
                  </a:txBody>
                  <a:tcPr marL="72588" marR="72588" marT="36294" marB="3629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700" b="0" dirty="0" smtClean="0">
                          <a:latin typeface="Gotham Pro" panose="02000503040000020004" pitchFamily="50" charset="0"/>
                          <a:cs typeface="Gotham Pro" panose="02000503040000020004" pitchFamily="50" charset="0"/>
                        </a:rPr>
                        <a:t>2043.2</a:t>
                      </a:r>
                      <a:endParaRPr lang="en-GB" sz="1700" b="0" dirty="0">
                        <a:latin typeface="Gotham Pro" panose="02000503040000020004" pitchFamily="50" charset="0"/>
                        <a:cs typeface="Gotham Pro" panose="02000503040000020004" pitchFamily="50" charset="0"/>
                      </a:endParaRPr>
                    </a:p>
                  </a:txBody>
                  <a:tcPr marL="72588" marR="72588" marT="36294" marB="36294"/>
                </a:tc>
                <a:extLst>
                  <a:ext uri="{0D108BD9-81ED-4DB2-BD59-A6C34878D82A}">
                    <a16:rowId xmlns:a16="http://schemas.microsoft.com/office/drawing/2014/main" val="4268565575"/>
                  </a:ext>
                </a:extLst>
              </a:tr>
              <a:tr h="333337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 smtClean="0">
                          <a:latin typeface="Montserrat" panose="00000500000000000000" pitchFamily="2" charset="-52"/>
                        </a:rPr>
                        <a:t>Spellchecker prototype</a:t>
                      </a:r>
                      <a:endParaRPr lang="ru-RU" sz="1700" dirty="0">
                        <a:latin typeface="Montserrat" panose="00000500000000000000" pitchFamily="2" charset="-52"/>
                      </a:endParaRPr>
                    </a:p>
                  </a:txBody>
                  <a:tcPr marL="72588" marR="72588" marT="36294" marB="3629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 smtClean="0">
                          <a:latin typeface="Montserrat" panose="00000500000000000000" pitchFamily="2" charset="-52"/>
                        </a:rPr>
                        <a:t>0.41</a:t>
                      </a:r>
                      <a:endParaRPr lang="ru-RU" sz="1700" dirty="0">
                        <a:latin typeface="Montserrat" panose="00000500000000000000" pitchFamily="2" charset="-52"/>
                      </a:endParaRPr>
                    </a:p>
                  </a:txBody>
                  <a:tcPr marL="72588" marR="72588" marT="36294" marB="3629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 smtClean="0">
                          <a:latin typeface="Montserrat" panose="00000500000000000000" pitchFamily="2" charset="-52"/>
                        </a:rPr>
                        <a:t>0.83</a:t>
                      </a:r>
                      <a:endParaRPr lang="ru-RU" sz="1700" dirty="0">
                        <a:latin typeface="Montserrat" panose="00000500000000000000" pitchFamily="2" charset="-52"/>
                      </a:endParaRPr>
                    </a:p>
                  </a:txBody>
                  <a:tcPr marL="72588" marR="72588" marT="36294" marB="3629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700" b="0" dirty="0" smtClean="0">
                          <a:latin typeface="Gotham Pro" panose="02000503040000020004" pitchFamily="50" charset="0"/>
                          <a:cs typeface="Gotham Pro" panose="02000503040000020004" pitchFamily="50" charset="0"/>
                        </a:rPr>
                        <a:t>0.62</a:t>
                      </a:r>
                      <a:endParaRPr lang="en-GB" sz="1700" b="0" dirty="0">
                        <a:latin typeface="Gotham Pro" panose="02000503040000020004" pitchFamily="50" charset="0"/>
                        <a:cs typeface="Gotham Pro" panose="02000503040000020004" pitchFamily="50" charset="0"/>
                      </a:endParaRPr>
                    </a:p>
                  </a:txBody>
                  <a:tcPr marL="72588" marR="72588" marT="36294" marB="3629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700" b="0" dirty="0" smtClean="0">
                          <a:latin typeface="Gotham Pro" panose="02000503040000020004" pitchFamily="50" charset="0"/>
                          <a:cs typeface="Gotham Pro" panose="02000503040000020004" pitchFamily="50" charset="0"/>
                        </a:rPr>
                        <a:t>0.07</a:t>
                      </a:r>
                      <a:endParaRPr lang="en-GB" sz="1700" b="0" dirty="0">
                        <a:latin typeface="Gotham Pro" panose="02000503040000020004" pitchFamily="50" charset="0"/>
                        <a:cs typeface="Gotham Pro" panose="02000503040000020004" pitchFamily="50" charset="0"/>
                      </a:endParaRPr>
                    </a:p>
                  </a:txBody>
                  <a:tcPr marL="72588" marR="72588" marT="36294" marB="36294"/>
                </a:tc>
                <a:extLst>
                  <a:ext uri="{0D108BD9-81ED-4DB2-BD59-A6C34878D82A}">
                    <a16:rowId xmlns:a16="http://schemas.microsoft.com/office/drawing/2014/main" val="5657983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17187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"/>
          <p:cNvSpPr txBox="1">
            <a:spLocks noGrp="1"/>
          </p:cNvSpPr>
          <p:nvPr>
            <p:ph type="title"/>
          </p:nvPr>
        </p:nvSpPr>
        <p:spPr>
          <a:xfrm>
            <a:off x="523800" y="197768"/>
            <a:ext cx="10972800" cy="78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spcBef>
                <a:spcPts val="0"/>
              </a:spcBef>
              <a:buClr>
                <a:srgbClr val="5E569F"/>
              </a:buClr>
              <a:buSzPts val="3200"/>
            </a:pPr>
            <a:r>
              <a:rPr lang="ru-RU" sz="3200" dirty="0" smtClean="0">
                <a:solidFill>
                  <a:srgbClr val="5E569F"/>
                </a:solidFill>
                <a:latin typeface="Montserrat SemiBold" panose="00000700000000000000" pitchFamily="2" charset="0"/>
                <a:ea typeface="Arial"/>
                <a:cs typeface="Arial"/>
              </a:rPr>
              <a:t>Предлагаемый метод</a:t>
            </a:r>
            <a:endParaRPr sz="3200" dirty="0">
              <a:solidFill>
                <a:srgbClr val="5E569F"/>
              </a:solidFill>
              <a:latin typeface="Montserrat SemiBold" panose="00000700000000000000" pitchFamily="2" charset="0"/>
              <a:ea typeface="Arial"/>
              <a:cs typeface="Arial"/>
            </a:endParaRPr>
          </a:p>
        </p:txBody>
      </p:sp>
      <p:sp>
        <p:nvSpPr>
          <p:cNvPr id="98" name="Google Shape;98;p3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7</a:t>
            </a:fld>
            <a:endParaRPr/>
          </a:p>
        </p:txBody>
      </p:sp>
      <p:pic>
        <p:nvPicPr>
          <p:cNvPr id="102" name="Google Shape;102;p3" descr="презентация КМУ 15_03-02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032500"/>
            <a:ext cx="12192000" cy="8255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99;p3"/>
          <p:cNvSpPr txBox="1"/>
          <p:nvPr/>
        </p:nvSpPr>
        <p:spPr>
          <a:xfrm>
            <a:off x="911424" y="1215330"/>
            <a:ext cx="10972800" cy="36317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lnSpc>
                <a:spcPts val="2300"/>
              </a:lnSpc>
            </a:pPr>
            <a:r>
              <a:rPr lang="ru-RU" sz="24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Модель ошибок генерирует кандидатов для исправления.</a:t>
            </a:r>
          </a:p>
          <a:p>
            <a:pPr>
              <a:lnSpc>
                <a:spcPts val="2300"/>
              </a:lnSpc>
            </a:pPr>
            <a:endParaRPr lang="ru-RU" sz="24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ts val="2300"/>
              </a:lnSpc>
            </a:pPr>
            <a:endParaRPr lang="ru-RU" sz="24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ts val="2300"/>
              </a:lnSpc>
            </a:pPr>
            <a:r>
              <a:rPr lang="ru-RU" sz="24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Модель ошибок – расстояние </a:t>
            </a:r>
            <a:r>
              <a:rPr lang="ru-RU" sz="2400" dirty="0" err="1" smtClean="0">
                <a:solidFill>
                  <a:srgbClr val="303030"/>
                </a:solidFill>
                <a:latin typeface="Montserrat" panose="00000500000000000000" pitchFamily="2" charset="-52"/>
              </a:rPr>
              <a:t>Дамерау</a:t>
            </a:r>
            <a:r>
              <a:rPr lang="ru-RU" sz="24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-Левенштейна и алгоритм </a:t>
            </a:r>
            <a:r>
              <a:rPr lang="en-US" sz="2400" dirty="0" err="1" smtClean="0">
                <a:solidFill>
                  <a:srgbClr val="303030"/>
                </a:solidFill>
                <a:latin typeface="Montserrat" panose="00000500000000000000" pitchFamily="2" charset="-52"/>
              </a:rPr>
              <a:t>SymDel</a:t>
            </a:r>
            <a:r>
              <a:rPr lang="ru-RU" sz="24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для ускорения вычислений.</a:t>
            </a:r>
          </a:p>
          <a:p>
            <a:pPr>
              <a:lnSpc>
                <a:spcPts val="2300"/>
              </a:lnSpc>
            </a:pPr>
            <a:endParaRPr lang="ru-RU" sz="2400" dirty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ts val="2300"/>
              </a:lnSpc>
            </a:pPr>
            <a:endParaRPr lang="ru-RU" sz="24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ts val="2300"/>
              </a:lnSpc>
            </a:pPr>
            <a:r>
              <a:rPr lang="ru-RU" sz="24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Языковая модель ранжирует кандидатов для исправления.</a:t>
            </a:r>
          </a:p>
          <a:p>
            <a:pPr>
              <a:lnSpc>
                <a:spcPts val="2300"/>
              </a:lnSpc>
            </a:pPr>
            <a:endParaRPr lang="ru-RU" sz="2400" dirty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ts val="2300"/>
              </a:lnSpc>
            </a:pPr>
            <a:endParaRPr lang="ru-RU" sz="24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ts val="2300"/>
              </a:lnSpc>
            </a:pPr>
            <a:r>
              <a:rPr lang="ru-RU" sz="24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Языковая модель – модель </a:t>
            </a:r>
            <a:r>
              <a:rPr lang="en-US" sz="2400" dirty="0" err="1" smtClean="0">
                <a:solidFill>
                  <a:srgbClr val="303030"/>
                </a:solidFill>
                <a:latin typeface="Montserrat" panose="00000500000000000000" pitchFamily="2" charset="-52"/>
              </a:rPr>
              <a:t>RuBERT</a:t>
            </a:r>
            <a:r>
              <a:rPr lang="ru-RU" sz="24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.</a:t>
            </a:r>
            <a:endParaRPr lang="ru-RU" sz="2400" dirty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ts val="2300"/>
              </a:lnSpc>
            </a:pPr>
            <a:endParaRPr lang="ru-RU" sz="2400" dirty="0">
              <a:solidFill>
                <a:srgbClr val="303030"/>
              </a:solidFill>
              <a:latin typeface="Montserrat" panose="00000500000000000000" pitchFamily="2" charset="-52"/>
            </a:endParaRPr>
          </a:p>
        </p:txBody>
      </p:sp>
      <p:pic>
        <p:nvPicPr>
          <p:cNvPr id="8" name="Google Shape;100;p3" descr="1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23392" y="1334799"/>
            <a:ext cx="152401" cy="150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101;p3" descr="1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23392" y="4221088"/>
            <a:ext cx="152401" cy="150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0;p3" descr="1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23392" y="2194572"/>
            <a:ext cx="152401" cy="150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00;p3" descr="1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23392" y="3344294"/>
            <a:ext cx="152401" cy="15087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03905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"/>
          <p:cNvSpPr txBox="1">
            <a:spLocks noGrp="1"/>
          </p:cNvSpPr>
          <p:nvPr>
            <p:ph type="title"/>
          </p:nvPr>
        </p:nvSpPr>
        <p:spPr>
          <a:xfrm>
            <a:off x="523800" y="197768"/>
            <a:ext cx="10972800" cy="78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spcBef>
                <a:spcPts val="0"/>
              </a:spcBef>
              <a:buClr>
                <a:srgbClr val="5E569F"/>
              </a:buClr>
              <a:buSzPts val="3200"/>
            </a:pPr>
            <a:r>
              <a:rPr lang="ru-RU" sz="3200" dirty="0" smtClean="0">
                <a:solidFill>
                  <a:srgbClr val="5E569F"/>
                </a:solidFill>
                <a:latin typeface="Montserrat SemiBold" panose="00000700000000000000" pitchFamily="2" charset="0"/>
                <a:ea typeface="Arial"/>
                <a:cs typeface="Arial"/>
              </a:rPr>
              <a:t>Архитектура инструмента</a:t>
            </a:r>
            <a:endParaRPr sz="3200" dirty="0">
              <a:solidFill>
                <a:srgbClr val="5E569F"/>
              </a:solidFill>
              <a:latin typeface="Montserrat SemiBold" panose="00000700000000000000" pitchFamily="2" charset="0"/>
              <a:ea typeface="Arial"/>
              <a:cs typeface="Arial"/>
            </a:endParaRPr>
          </a:p>
        </p:txBody>
      </p:sp>
      <p:sp>
        <p:nvSpPr>
          <p:cNvPr id="98" name="Google Shape;98;p3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8</a:t>
            </a:fld>
            <a:endParaRPr/>
          </a:p>
        </p:txBody>
      </p:sp>
      <p:pic>
        <p:nvPicPr>
          <p:cNvPr id="102" name="Google Shape;102;p3" descr="презентация КМУ 15_03-02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032500"/>
            <a:ext cx="12192000" cy="82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Объект 2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2925" y="1304579"/>
            <a:ext cx="8566150" cy="4360387"/>
          </a:xfrm>
        </p:spPr>
      </p:pic>
    </p:spTree>
    <p:extLst>
      <p:ext uri="{BB962C8B-B14F-4D97-AF65-F5344CB8AC3E}">
        <p14:creationId xmlns:p14="http://schemas.microsoft.com/office/powerpoint/2010/main" val="32951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"/>
          <p:cNvSpPr txBox="1">
            <a:spLocks noGrp="1"/>
          </p:cNvSpPr>
          <p:nvPr>
            <p:ph type="title"/>
          </p:nvPr>
        </p:nvSpPr>
        <p:spPr>
          <a:xfrm>
            <a:off x="523800" y="197768"/>
            <a:ext cx="10972800" cy="78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spcBef>
                <a:spcPts val="0"/>
              </a:spcBef>
              <a:buClr>
                <a:srgbClr val="5E569F"/>
              </a:buClr>
              <a:buSzPts val="3200"/>
            </a:pPr>
            <a:r>
              <a:rPr lang="ru-RU" sz="3200" dirty="0" smtClean="0">
                <a:solidFill>
                  <a:srgbClr val="5E569F"/>
                </a:solidFill>
                <a:latin typeface="Montserrat SemiBold" panose="00000700000000000000" pitchFamily="2" charset="0"/>
                <a:ea typeface="Arial"/>
                <a:cs typeface="Arial"/>
              </a:rPr>
              <a:t>Достигнутые метрики</a:t>
            </a:r>
            <a:endParaRPr sz="3200" dirty="0">
              <a:solidFill>
                <a:srgbClr val="5E569F"/>
              </a:solidFill>
              <a:latin typeface="Montserrat SemiBold" panose="00000700000000000000" pitchFamily="2" charset="0"/>
              <a:ea typeface="Arial"/>
              <a:cs typeface="Arial"/>
            </a:endParaRPr>
          </a:p>
        </p:txBody>
      </p:sp>
      <p:sp>
        <p:nvSpPr>
          <p:cNvPr id="98" name="Google Shape;98;p3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9</a:t>
            </a:fld>
            <a:endParaRPr/>
          </a:p>
        </p:txBody>
      </p:sp>
      <p:pic>
        <p:nvPicPr>
          <p:cNvPr id="102" name="Google Shape;102;p3" descr="презентация КМУ 15_03-02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032500"/>
            <a:ext cx="12192000" cy="825500"/>
          </a:xfrm>
          <a:prstGeom prst="rect">
            <a:avLst/>
          </a:prstGeom>
          <a:noFill/>
          <a:ln>
            <a:noFill/>
          </a:ln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7" name="Google Shape;99;p3"/>
              <p:cNvSpPr txBox="1"/>
              <p:nvPr/>
            </p:nvSpPr>
            <p:spPr>
              <a:xfrm>
                <a:off x="911424" y="1215330"/>
                <a:ext cx="10972800" cy="363172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>
                  <a:lnSpc>
                    <a:spcPts val="2300"/>
                  </a:lnSpc>
                </a:pPr>
                <a:r>
                  <a:rPr lang="ru-RU" sz="2400" dirty="0" smtClean="0">
                    <a:solidFill>
                      <a:srgbClr val="303030"/>
                    </a:solidFill>
                    <a:latin typeface="Montserrat" panose="00000500000000000000" pitchFamily="2" charset="-52"/>
                  </a:rPr>
                  <a:t> </a:t>
                </a:r>
                <a:r>
                  <a:rPr lang="en-US" sz="2400" dirty="0" smtClean="0">
                    <a:solidFill>
                      <a:srgbClr val="303030"/>
                    </a:solidFill>
                    <a:latin typeface="Montserrat" panose="00000500000000000000" pitchFamily="2" charset="-52"/>
                  </a:rPr>
                  <a:t>Error </a:t>
                </a:r>
                <a:r>
                  <a:rPr lang="en-US" sz="2400" dirty="0">
                    <a:solidFill>
                      <a:srgbClr val="303030"/>
                    </a:solidFill>
                    <a:latin typeface="Montserrat" panose="00000500000000000000" pitchFamily="2" charset="-52"/>
                  </a:rPr>
                  <a:t>precision – 0,55</a:t>
                </a:r>
              </a:p>
              <a:p>
                <a:pPr>
                  <a:lnSpc>
                    <a:spcPts val="2300"/>
                  </a:lnSpc>
                </a:pPr>
                <a:endParaRPr lang="en-US" sz="2400" dirty="0">
                  <a:solidFill>
                    <a:srgbClr val="303030"/>
                  </a:solidFill>
                  <a:latin typeface="Montserrat" panose="00000500000000000000" pitchFamily="2" charset="-52"/>
                </a:endParaRPr>
              </a:p>
              <a:p>
                <a:pPr>
                  <a:lnSpc>
                    <a:spcPts val="2300"/>
                  </a:lnSpc>
                </a:pPr>
                <a:endParaRPr lang="en-US" sz="2400" dirty="0">
                  <a:solidFill>
                    <a:srgbClr val="303030"/>
                  </a:solidFill>
                  <a:latin typeface="Montserrat" panose="00000500000000000000" pitchFamily="2" charset="-52"/>
                </a:endParaRPr>
              </a:p>
              <a:p>
                <a:pPr>
                  <a:lnSpc>
                    <a:spcPts val="2300"/>
                  </a:lnSpc>
                </a:pPr>
                <a:r>
                  <a:rPr lang="en-US" sz="2400" dirty="0">
                    <a:solidFill>
                      <a:srgbClr val="303030"/>
                    </a:solidFill>
                    <a:latin typeface="Montserrat" panose="00000500000000000000" pitchFamily="2" charset="-52"/>
                  </a:rPr>
                  <a:t>Lexical precision – </a:t>
                </a:r>
                <a:r>
                  <a:rPr lang="en-US" sz="2400" dirty="0" smtClean="0">
                    <a:solidFill>
                      <a:srgbClr val="303030"/>
                    </a:solidFill>
                    <a:latin typeface="Montserrat" panose="00000500000000000000" pitchFamily="2" charset="-52"/>
                  </a:rPr>
                  <a:t>0,78</a:t>
                </a:r>
                <a:endParaRPr lang="en-US" sz="2400" dirty="0">
                  <a:solidFill>
                    <a:srgbClr val="303030"/>
                  </a:solidFill>
                  <a:latin typeface="Montserrat" panose="00000500000000000000" pitchFamily="2" charset="-52"/>
                </a:endParaRPr>
              </a:p>
              <a:p>
                <a:pPr>
                  <a:lnSpc>
                    <a:spcPts val="2300"/>
                  </a:lnSpc>
                </a:pPr>
                <a:endParaRPr lang="ru-RU" sz="2400" dirty="0">
                  <a:solidFill>
                    <a:srgbClr val="303030"/>
                  </a:solidFill>
                  <a:latin typeface="Montserrat" panose="00000500000000000000" pitchFamily="2" charset="-52"/>
                </a:endParaRPr>
              </a:p>
              <a:p>
                <a:pPr>
                  <a:lnSpc>
                    <a:spcPts val="2300"/>
                  </a:lnSpc>
                </a:pPr>
                <a:endParaRPr lang="ru-RU" sz="2400" dirty="0">
                  <a:solidFill>
                    <a:srgbClr val="303030"/>
                  </a:solidFill>
                  <a:latin typeface="Montserrat" panose="00000500000000000000" pitchFamily="2" charset="-52"/>
                </a:endParaRPr>
              </a:p>
              <a:p>
                <a:pPr>
                  <a:lnSpc>
                    <a:spcPts val="2300"/>
                  </a:lnSpc>
                </a:pPr>
                <a:r>
                  <a:rPr lang="ru-RU" sz="2400" dirty="0">
                    <a:solidFill>
                      <a:srgbClr val="303030"/>
                    </a:solidFill>
                    <a:latin typeface="Montserrat" panose="00000500000000000000" pitchFamily="2" charset="-52"/>
                  </a:rPr>
                  <a:t>Производительность 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rgbClr val="30303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</m:oMath>
                </a14:m>
                <a:r>
                  <a:rPr lang="ru-RU" sz="2400" dirty="0">
                    <a:solidFill>
                      <a:srgbClr val="303030"/>
                    </a:solidFill>
                    <a:latin typeface="Montserrat" panose="00000500000000000000" pitchFamily="2" charset="-52"/>
                  </a:rPr>
                  <a:t>326</a:t>
                </a:r>
                <a:r>
                  <a:rPr lang="en-US" sz="2400" dirty="0">
                    <a:solidFill>
                      <a:srgbClr val="303030"/>
                    </a:solidFill>
                    <a:latin typeface="Montserrat" panose="00000500000000000000" pitchFamily="2" charset="-52"/>
                  </a:rPr>
                  <a:t> </a:t>
                </a:r>
                <a:r>
                  <a:rPr lang="ru-RU" sz="2400" dirty="0">
                    <a:solidFill>
                      <a:srgbClr val="303030"/>
                    </a:solidFill>
                    <a:latin typeface="Montserrat" panose="00000500000000000000" pitchFamily="2" charset="-52"/>
                  </a:rPr>
                  <a:t>слов в </a:t>
                </a:r>
                <a:r>
                  <a:rPr lang="ru-RU" sz="2400" dirty="0" smtClean="0">
                    <a:solidFill>
                      <a:srgbClr val="303030"/>
                    </a:solidFill>
                    <a:latin typeface="Montserrat" panose="00000500000000000000" pitchFamily="2" charset="-52"/>
                  </a:rPr>
                  <a:t>секунду</a:t>
                </a:r>
                <a:endParaRPr lang="en-US" sz="2400" dirty="0" smtClean="0">
                  <a:solidFill>
                    <a:srgbClr val="303030"/>
                  </a:solidFill>
                  <a:latin typeface="Montserrat" panose="00000500000000000000" pitchFamily="2" charset="-52"/>
                </a:endParaRPr>
              </a:p>
              <a:p>
                <a:pPr>
                  <a:lnSpc>
                    <a:spcPts val="2300"/>
                  </a:lnSpc>
                </a:pPr>
                <a:endParaRPr lang="en-US" sz="2400" dirty="0">
                  <a:solidFill>
                    <a:srgbClr val="303030"/>
                  </a:solidFill>
                  <a:latin typeface="Montserrat" panose="00000500000000000000" pitchFamily="2" charset="-52"/>
                </a:endParaRPr>
              </a:p>
              <a:p>
                <a:pPr>
                  <a:lnSpc>
                    <a:spcPts val="2300"/>
                  </a:lnSpc>
                </a:pPr>
                <a:endParaRPr lang="en-US" sz="2400" dirty="0" smtClean="0">
                  <a:solidFill>
                    <a:srgbClr val="303030"/>
                  </a:solidFill>
                  <a:latin typeface="Montserrat" panose="00000500000000000000" pitchFamily="2" charset="-52"/>
                </a:endParaRPr>
              </a:p>
              <a:p>
                <a:pPr>
                  <a:lnSpc>
                    <a:spcPts val="2300"/>
                  </a:lnSpc>
                </a:pPr>
                <a:r>
                  <a:rPr lang="ru-RU" sz="2400" dirty="0" smtClean="0">
                    <a:solidFill>
                      <a:srgbClr val="303030"/>
                    </a:solidFill>
                    <a:latin typeface="Montserrat" panose="00000500000000000000" pitchFamily="2" charset="-52"/>
                  </a:rPr>
                  <a:t>Есть простор для улучшений!</a:t>
                </a:r>
                <a:endParaRPr lang="ru-RU" sz="2400" dirty="0">
                  <a:solidFill>
                    <a:srgbClr val="303030"/>
                  </a:solidFill>
                  <a:latin typeface="Montserrat" panose="00000500000000000000" pitchFamily="2" charset="-52"/>
                </a:endParaRPr>
              </a:p>
              <a:p>
                <a:pPr>
                  <a:lnSpc>
                    <a:spcPts val="2300"/>
                  </a:lnSpc>
                </a:pPr>
                <a:endParaRPr lang="ru-RU" sz="2400" dirty="0">
                  <a:solidFill>
                    <a:srgbClr val="303030"/>
                  </a:solidFill>
                  <a:latin typeface="Montserrat" panose="00000500000000000000" pitchFamily="2" charset="-52"/>
                </a:endParaRPr>
              </a:p>
              <a:p>
                <a:pPr>
                  <a:lnSpc>
                    <a:spcPts val="2300"/>
                  </a:lnSpc>
                </a:pPr>
                <a:endParaRPr lang="ru-RU" sz="2400" dirty="0">
                  <a:solidFill>
                    <a:srgbClr val="303030"/>
                  </a:solidFill>
                  <a:latin typeface="Montserrat" panose="00000500000000000000" pitchFamily="2" charset="-52"/>
                </a:endParaRPr>
              </a:p>
            </p:txBody>
          </p:sp>
        </mc:Choice>
        <mc:Fallback>
          <p:sp>
            <p:nvSpPr>
              <p:cNvPr id="7" name="Google Shape;99;p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1424" y="1215330"/>
                <a:ext cx="10972800" cy="3631723"/>
              </a:xfrm>
              <a:prstGeom prst="rect">
                <a:avLst/>
              </a:prstGeom>
              <a:blipFill>
                <a:blip r:embed="rId4"/>
                <a:stretch>
                  <a:fillRect l="-889" t="-3188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Google Shape;100;p3" descr="1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23392" y="1328026"/>
            <a:ext cx="152401" cy="150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0;p3" descr="1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23392" y="2194572"/>
            <a:ext cx="152401" cy="150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00;p3" descr="1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23392" y="3055769"/>
            <a:ext cx="152401" cy="150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00;p3" descr="1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23392" y="3916966"/>
            <a:ext cx="152401" cy="15087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31083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1751</TotalTime>
  <Words>396</Words>
  <Application>Microsoft Office PowerPoint</Application>
  <PresentationFormat>Широкоэкранный</PresentationFormat>
  <Paragraphs>138</Paragraphs>
  <Slides>12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22" baseType="lpstr">
      <vt:lpstr>Gotham Pro Black</vt:lpstr>
      <vt:lpstr>Arial</vt:lpstr>
      <vt:lpstr>Cambria Math</vt:lpstr>
      <vt:lpstr>Muller Regular</vt:lpstr>
      <vt:lpstr>Montserrat</vt:lpstr>
      <vt:lpstr>Calibri</vt:lpstr>
      <vt:lpstr>Muller Bold</vt:lpstr>
      <vt:lpstr>Montserrat SemiBold</vt:lpstr>
      <vt:lpstr>Gotham Pro</vt:lpstr>
      <vt:lpstr>Тема Office</vt:lpstr>
      <vt:lpstr>Презентация PowerPoint</vt:lpstr>
      <vt:lpstr>Актуальность</vt:lpstr>
      <vt:lpstr>Цели и задачи</vt:lpstr>
      <vt:lpstr>Ошибки в текстах</vt:lpstr>
      <vt:lpstr>Первичный анализ данных</vt:lpstr>
      <vt:lpstr>Существующие инструменты</vt:lpstr>
      <vt:lpstr>Предлагаемый метод</vt:lpstr>
      <vt:lpstr>Архитектура инструмента</vt:lpstr>
      <vt:lpstr>Достигнутые метрики</vt:lpstr>
      <vt:lpstr>Заключение</vt:lpstr>
      <vt:lpstr>Дальнейшие планы</vt:lpstr>
      <vt:lpstr>Тестирование инструментов</vt:lpstr>
    </vt:vector>
  </TitlesOfParts>
  <Company>Krokoz™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Название вуза кафедра</dc:title>
  <dc:creator>КАТЯ</dc:creator>
  <cp:lastModifiedBy>Дмитрий Погребной</cp:lastModifiedBy>
  <cp:revision>44</cp:revision>
  <cp:lastPrinted>2017-01-26T09:30:58Z</cp:lastPrinted>
  <dcterms:created xsi:type="dcterms:W3CDTF">2017-01-26T09:07:02Z</dcterms:created>
  <dcterms:modified xsi:type="dcterms:W3CDTF">2022-04-07T08:04:27Z</dcterms:modified>
</cp:coreProperties>
</file>

<file path=docProps/thumbnail.jpeg>
</file>